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5805" r:id="rId4"/>
    <p:sldId id="5803" r:id="rId5"/>
    <p:sldId id="5806" r:id="rId6"/>
    <p:sldId id="5808" r:id="rId7"/>
    <p:sldId id="5807" r:id="rId8"/>
    <p:sldId id="5820" r:id="rId9"/>
    <p:sldId id="5821" r:id="rId10"/>
    <p:sldId id="5825" r:id="rId11"/>
    <p:sldId id="269" r:id="rId12"/>
  </p:sldIdLst>
  <p:sldSz cx="12192000" cy="6858000"/>
  <p:notesSz cx="67421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FBF"/>
    <a:srgbClr val="BFE6FF"/>
    <a:srgbClr val="FFFFFF"/>
    <a:srgbClr val="996633"/>
    <a:srgbClr val="908200"/>
    <a:srgbClr val="996600"/>
    <a:srgbClr val="CC6600"/>
    <a:srgbClr val="6B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9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3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AEE31-9C14-4A5A-8C36-51699BC89C35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EF6E8-AE96-4774-A507-BE521CF8B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73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7E86E-DEA2-4743-AEB1-85916039DA82}" type="datetime1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792D-4FA9-4A22-B70E-A545F8303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5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6CAB-DD9E-477A-849E-56CD550C3BC8}" type="datetime1">
              <a:rPr lang="fr-FR" smtClean="0"/>
              <a:t>24/05/2023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z="1800">
                <a:solidFill>
                  <a:srgbClr val="908200"/>
                </a:solidFill>
              </a:defRPr>
            </a:lvl1pPr>
          </a:lstStyle>
          <a:p>
            <a:fld id="{0BDD792D-4FA9-4A22-B70E-A545F830308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940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B904-AE22-48FE-8A22-9CA9233DEB7A}" type="datetime1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D792D-4FA9-4A22-B70E-A545F83030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31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1902223"/>
            <a:ext cx="6274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50000"/>
                  </a:schemeClr>
                </a:solidFill>
              </a:rPr>
              <a:t>6th</a:t>
            </a:r>
            <a:r>
              <a:rPr lang="fr-FR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6">
                    <a:lumMod val="50000"/>
                  </a:schemeClr>
                </a:solidFill>
              </a:rPr>
              <a:t>European</a:t>
            </a:r>
            <a:r>
              <a:rPr lang="fr-FR" sz="2200" b="1" dirty="0">
                <a:solidFill>
                  <a:schemeClr val="accent6">
                    <a:lumMod val="50000"/>
                  </a:schemeClr>
                </a:solidFill>
              </a:rPr>
              <a:t> Meeting on 3D </a:t>
            </a:r>
            <a:r>
              <a:rPr lang="fr-FR" sz="2200" b="1" dirty="0" err="1">
                <a:solidFill>
                  <a:schemeClr val="accent6">
                    <a:lumMod val="50000"/>
                  </a:schemeClr>
                </a:solidFill>
              </a:rPr>
              <a:t>Geological</a:t>
            </a:r>
            <a:r>
              <a:rPr lang="fr-FR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200" b="1" dirty="0" err="1">
                <a:solidFill>
                  <a:schemeClr val="accent6">
                    <a:lumMod val="50000"/>
                  </a:schemeClr>
                </a:solidFill>
              </a:rPr>
              <a:t>Modelling</a:t>
            </a:r>
            <a:r>
              <a:rPr lang="fr-FR" sz="2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/>
              <a:t>“Geological modelling for the sustainable society”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BB909E-3552-43ED-8EDE-1410EE749B03}"/>
              </a:ext>
            </a:extLst>
          </p:cNvPr>
          <p:cNvSpPr txBox="1"/>
          <p:nvPr/>
        </p:nvSpPr>
        <p:spPr>
          <a:xfrm>
            <a:off x="731362" y="2946851"/>
            <a:ext cx="10729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Update on the development of tools for transferring boreholes data</a:t>
            </a:r>
            <a:br>
              <a:rPr lang="en-US" sz="3000" dirty="0">
                <a:solidFill>
                  <a:srgbClr val="C00000"/>
                </a:solidFill>
              </a:rPr>
            </a:br>
            <a:r>
              <a:rPr lang="en-US" sz="3000" dirty="0">
                <a:solidFill>
                  <a:srgbClr val="C00000"/>
                </a:solidFill>
              </a:rPr>
              <a:t>and 3D </a:t>
            </a:r>
            <a:r>
              <a:rPr lang="en-US" sz="3000" dirty="0" err="1">
                <a:solidFill>
                  <a:srgbClr val="C00000"/>
                </a:solidFill>
              </a:rPr>
              <a:t>geomodels</a:t>
            </a:r>
            <a:r>
              <a:rPr lang="en-US" sz="3000" dirty="0">
                <a:solidFill>
                  <a:srgbClr val="C00000"/>
                </a:solidFill>
              </a:rPr>
              <a:t> using the RESQML v2.2 format.</a:t>
            </a:r>
            <a:endParaRPr lang="fr-FR" sz="3000" dirty="0">
              <a:solidFill>
                <a:srgbClr val="C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B9C2316-E812-4763-A687-D6D2B05ACA8B}"/>
              </a:ext>
            </a:extLst>
          </p:cNvPr>
          <p:cNvSpPr txBox="1"/>
          <p:nvPr/>
        </p:nvSpPr>
        <p:spPr>
          <a:xfrm>
            <a:off x="887358" y="4473591"/>
            <a:ext cx="3966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dirty="0"/>
              <a:t>Jean-Marie LEONARD</a:t>
            </a:r>
          </a:p>
          <a:p>
            <a:endParaRPr lang="fr-FR" sz="3200" dirty="0"/>
          </a:p>
          <a:p>
            <a:pPr algn="r"/>
            <a:r>
              <a:rPr lang="fr-FR" sz="3200" dirty="0"/>
              <a:t>Valentin GAUTHIER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3D1FBA-64F6-4202-A53F-F0739C8F5DB0}"/>
              </a:ext>
            </a:extLst>
          </p:cNvPr>
          <p:cNvSpPr/>
          <p:nvPr/>
        </p:nvSpPr>
        <p:spPr>
          <a:xfrm>
            <a:off x="5222919" y="4399658"/>
            <a:ext cx="1676646" cy="7822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5329579" y="4500186"/>
            <a:ext cx="1428750" cy="585788"/>
            <a:chOff x="862737" y="6291263"/>
            <a:chExt cx="874631" cy="326795"/>
          </a:xfrm>
        </p:grpSpPr>
        <p:sp>
          <p:nvSpPr>
            <p:cNvPr id="20" name="Freeform 47"/>
            <p:cNvSpPr>
              <a:spLocks noEditPoints="1"/>
            </p:cNvSpPr>
            <p:nvPr/>
          </p:nvSpPr>
          <p:spPr bwMode="auto">
            <a:xfrm>
              <a:off x="862737" y="6291263"/>
              <a:ext cx="349943" cy="326795"/>
            </a:xfrm>
            <a:custGeom>
              <a:avLst/>
              <a:gdLst>
                <a:gd name="T0" fmla="*/ 2147483646 w 5045"/>
                <a:gd name="T1" fmla="*/ 0 h 4706"/>
                <a:gd name="T2" fmla="*/ 2147483646 w 5045"/>
                <a:gd name="T3" fmla="*/ 2147483646 h 4706"/>
                <a:gd name="T4" fmla="*/ 2147483646 w 5045"/>
                <a:gd name="T5" fmla="*/ 2147483646 h 4706"/>
                <a:gd name="T6" fmla="*/ 2147483646 w 5045"/>
                <a:gd name="T7" fmla="*/ 2147483646 h 4706"/>
                <a:gd name="T8" fmla="*/ 2147483646 w 5045"/>
                <a:gd name="T9" fmla="*/ 2147483646 h 4706"/>
                <a:gd name="T10" fmla="*/ 2147483646 w 5045"/>
                <a:gd name="T11" fmla="*/ 2147483646 h 4706"/>
                <a:gd name="T12" fmla="*/ 2147483646 w 5045"/>
                <a:gd name="T13" fmla="*/ 2147483646 h 4706"/>
                <a:gd name="T14" fmla="*/ 2147483646 w 5045"/>
                <a:gd name="T15" fmla="*/ 2147483646 h 4706"/>
                <a:gd name="T16" fmla="*/ 2147483646 w 5045"/>
                <a:gd name="T17" fmla="*/ 0 h 4706"/>
                <a:gd name="T18" fmla="*/ 2147483646 w 5045"/>
                <a:gd name="T19" fmla="*/ 2147483646 h 4706"/>
                <a:gd name="T20" fmla="*/ 2147483646 w 5045"/>
                <a:gd name="T21" fmla="*/ 2147483646 h 4706"/>
                <a:gd name="T22" fmla="*/ 2147483646 w 5045"/>
                <a:gd name="T23" fmla="*/ 2147483646 h 4706"/>
                <a:gd name="T24" fmla="*/ 2147483646 w 5045"/>
                <a:gd name="T25" fmla="*/ 2147483646 h 4706"/>
                <a:gd name="T26" fmla="*/ 2147483646 w 5045"/>
                <a:gd name="T27" fmla="*/ 2147483646 h 4706"/>
                <a:gd name="T28" fmla="*/ 2147483646 w 5045"/>
                <a:gd name="T29" fmla="*/ 2147483646 h 4706"/>
                <a:gd name="T30" fmla="*/ 2147483646 w 5045"/>
                <a:gd name="T31" fmla="*/ 2147483646 h 4706"/>
                <a:gd name="T32" fmla="*/ 2147483646 w 5045"/>
                <a:gd name="T33" fmla="*/ 2147483646 h 4706"/>
                <a:gd name="T34" fmla="*/ 2147483646 w 5045"/>
                <a:gd name="T35" fmla="*/ 2147483646 h 4706"/>
                <a:gd name="T36" fmla="*/ 2147483646 w 5045"/>
                <a:gd name="T37" fmla="*/ 2147483646 h 4706"/>
                <a:gd name="T38" fmla="*/ 2147483646 w 5045"/>
                <a:gd name="T39" fmla="*/ 2147483646 h 4706"/>
                <a:gd name="T40" fmla="*/ 2147483646 w 5045"/>
                <a:gd name="T41" fmla="*/ 2147483646 h 4706"/>
                <a:gd name="T42" fmla="*/ 2147483646 w 5045"/>
                <a:gd name="T43" fmla="*/ 2147483646 h 4706"/>
                <a:gd name="T44" fmla="*/ 2147483646 w 5045"/>
                <a:gd name="T45" fmla="*/ 2147483646 h 4706"/>
                <a:gd name="T46" fmla="*/ 2147483646 w 5045"/>
                <a:gd name="T47" fmla="*/ 2147483646 h 4706"/>
                <a:gd name="T48" fmla="*/ 2147483646 w 5045"/>
                <a:gd name="T49" fmla="*/ 2147483646 h 4706"/>
                <a:gd name="T50" fmla="*/ 2147483646 w 5045"/>
                <a:gd name="T51" fmla="*/ 2147483646 h 4706"/>
                <a:gd name="T52" fmla="*/ 2147483646 w 5045"/>
                <a:gd name="T53" fmla="*/ 2147483646 h 4706"/>
                <a:gd name="T54" fmla="*/ 2147483646 w 5045"/>
                <a:gd name="T55" fmla="*/ 2147483646 h 4706"/>
                <a:gd name="T56" fmla="*/ 2147483646 w 5045"/>
                <a:gd name="T57" fmla="*/ 2147483646 h 4706"/>
                <a:gd name="T58" fmla="*/ 2147483646 w 5045"/>
                <a:gd name="T59" fmla="*/ 2147483646 h 4706"/>
                <a:gd name="T60" fmla="*/ 2147483646 w 5045"/>
                <a:gd name="T61" fmla="*/ 2147483646 h 4706"/>
                <a:gd name="T62" fmla="*/ 2147483646 w 5045"/>
                <a:gd name="T63" fmla="*/ 2147483646 h 4706"/>
                <a:gd name="T64" fmla="*/ 2147483646 w 5045"/>
                <a:gd name="T65" fmla="*/ 2147483646 h 4706"/>
                <a:gd name="T66" fmla="*/ 2147483646 w 5045"/>
                <a:gd name="T67" fmla="*/ 2147483646 h 4706"/>
                <a:gd name="T68" fmla="*/ 2147483646 w 5045"/>
                <a:gd name="T69" fmla="*/ 2147483646 h 4706"/>
                <a:gd name="T70" fmla="*/ 2147483646 w 5045"/>
                <a:gd name="T71" fmla="*/ 2147483646 h 4706"/>
                <a:gd name="T72" fmla="*/ 2147483646 w 5045"/>
                <a:gd name="T73" fmla="*/ 2147483646 h 4706"/>
                <a:gd name="T74" fmla="*/ 2147483646 w 5045"/>
                <a:gd name="T75" fmla="*/ 2147483646 h 4706"/>
                <a:gd name="T76" fmla="*/ 2147483646 w 5045"/>
                <a:gd name="T77" fmla="*/ 2147483646 h 4706"/>
                <a:gd name="T78" fmla="*/ 2147483646 w 5045"/>
                <a:gd name="T79" fmla="*/ 2147483646 h 4706"/>
                <a:gd name="T80" fmla="*/ 2147483646 w 5045"/>
                <a:gd name="T81" fmla="*/ 2147483646 h 4706"/>
                <a:gd name="T82" fmla="*/ 2147483646 w 5045"/>
                <a:gd name="T83" fmla="*/ 2147483646 h 4706"/>
                <a:gd name="T84" fmla="*/ 2147483646 w 5045"/>
                <a:gd name="T85" fmla="*/ 2147483646 h 4706"/>
                <a:gd name="T86" fmla="*/ 2147483646 w 5045"/>
                <a:gd name="T87" fmla="*/ 2147483646 h 4706"/>
                <a:gd name="T88" fmla="*/ 2147483646 w 5045"/>
                <a:gd name="T89" fmla="*/ 2147483646 h 4706"/>
                <a:gd name="T90" fmla="*/ 2147483646 w 5045"/>
                <a:gd name="T91" fmla="*/ 2147483646 h 4706"/>
                <a:gd name="T92" fmla="*/ 2147483646 w 5045"/>
                <a:gd name="T93" fmla="*/ 2147483646 h 4706"/>
                <a:gd name="T94" fmla="*/ 2147483646 w 5045"/>
                <a:gd name="T95" fmla="*/ 2147483646 h 4706"/>
                <a:gd name="T96" fmla="*/ 2147483646 w 5045"/>
                <a:gd name="T97" fmla="*/ 2147483646 h 4706"/>
                <a:gd name="T98" fmla="*/ 2147483646 w 5045"/>
                <a:gd name="T99" fmla="*/ 2147483646 h 4706"/>
                <a:gd name="T100" fmla="*/ 2147483646 w 5045"/>
                <a:gd name="T101" fmla="*/ 2147483646 h 4706"/>
                <a:gd name="T102" fmla="*/ 2147483646 w 5045"/>
                <a:gd name="T103" fmla="*/ 2147483646 h 4706"/>
                <a:gd name="T104" fmla="*/ 2147483646 w 5045"/>
                <a:gd name="T105" fmla="*/ 2147483646 h 4706"/>
                <a:gd name="T106" fmla="*/ 2147483646 w 5045"/>
                <a:gd name="T107" fmla="*/ 2147483646 h 4706"/>
                <a:gd name="T108" fmla="*/ 2147483646 w 5045"/>
                <a:gd name="T109" fmla="*/ 2147483646 h 4706"/>
                <a:gd name="T110" fmla="*/ 2147483646 w 5045"/>
                <a:gd name="T111" fmla="*/ 2147483646 h 4706"/>
                <a:gd name="T112" fmla="*/ 2147483646 w 5045"/>
                <a:gd name="T113" fmla="*/ 2147483646 h 4706"/>
                <a:gd name="T114" fmla="*/ 2147483646 w 5045"/>
                <a:gd name="T115" fmla="*/ 2147483646 h 4706"/>
                <a:gd name="T116" fmla="*/ 2147483646 w 5045"/>
                <a:gd name="T117" fmla="*/ 2147483646 h 4706"/>
                <a:gd name="T118" fmla="*/ 2147483646 w 5045"/>
                <a:gd name="T119" fmla="*/ 2147483646 h 4706"/>
                <a:gd name="T120" fmla="*/ 2147483646 w 5045"/>
                <a:gd name="T121" fmla="*/ 2147483646 h 4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045" h="4706">
                  <a:moveTo>
                    <a:pt x="2692" y="0"/>
                  </a:moveTo>
                  <a:cubicBezTo>
                    <a:pt x="1394" y="0"/>
                    <a:pt x="339" y="1056"/>
                    <a:pt x="339" y="2353"/>
                  </a:cubicBezTo>
                  <a:cubicBezTo>
                    <a:pt x="339" y="2707"/>
                    <a:pt x="417" y="3042"/>
                    <a:pt x="557" y="3343"/>
                  </a:cubicBezTo>
                  <a:cubicBezTo>
                    <a:pt x="414" y="3386"/>
                    <a:pt x="269" y="3424"/>
                    <a:pt x="122" y="3455"/>
                  </a:cubicBezTo>
                  <a:cubicBezTo>
                    <a:pt x="0" y="3481"/>
                    <a:pt x="32" y="3665"/>
                    <a:pt x="155" y="3646"/>
                  </a:cubicBezTo>
                  <a:cubicBezTo>
                    <a:pt x="326" y="3619"/>
                    <a:pt x="495" y="3585"/>
                    <a:pt x="663" y="3543"/>
                  </a:cubicBezTo>
                  <a:cubicBezTo>
                    <a:pt x="1072" y="4239"/>
                    <a:pt x="1828" y="4706"/>
                    <a:pt x="2692" y="4706"/>
                  </a:cubicBezTo>
                  <a:cubicBezTo>
                    <a:pt x="3989" y="4706"/>
                    <a:pt x="5045" y="3651"/>
                    <a:pt x="5045" y="2353"/>
                  </a:cubicBezTo>
                  <a:cubicBezTo>
                    <a:pt x="5045" y="1056"/>
                    <a:pt x="3989" y="0"/>
                    <a:pt x="2692" y="0"/>
                  </a:cubicBezTo>
                  <a:close/>
                  <a:moveTo>
                    <a:pt x="2692" y="4299"/>
                  </a:moveTo>
                  <a:cubicBezTo>
                    <a:pt x="2015" y="4299"/>
                    <a:pt x="1418" y="3951"/>
                    <a:pt x="1069" y="3425"/>
                  </a:cubicBezTo>
                  <a:cubicBezTo>
                    <a:pt x="1233" y="3370"/>
                    <a:pt x="1395" y="3306"/>
                    <a:pt x="1553" y="3233"/>
                  </a:cubicBezTo>
                  <a:cubicBezTo>
                    <a:pt x="1614" y="3204"/>
                    <a:pt x="1675" y="3174"/>
                    <a:pt x="1735" y="3142"/>
                  </a:cubicBezTo>
                  <a:cubicBezTo>
                    <a:pt x="1763" y="3187"/>
                    <a:pt x="1795" y="3231"/>
                    <a:pt x="1830" y="3273"/>
                  </a:cubicBezTo>
                  <a:cubicBezTo>
                    <a:pt x="2260" y="3783"/>
                    <a:pt x="3154" y="3747"/>
                    <a:pt x="3656" y="3367"/>
                  </a:cubicBezTo>
                  <a:cubicBezTo>
                    <a:pt x="3690" y="3341"/>
                    <a:pt x="3723" y="3312"/>
                    <a:pt x="3754" y="3283"/>
                  </a:cubicBezTo>
                  <a:cubicBezTo>
                    <a:pt x="3818" y="3222"/>
                    <a:pt x="3843" y="3133"/>
                    <a:pt x="3804" y="3051"/>
                  </a:cubicBezTo>
                  <a:cubicBezTo>
                    <a:pt x="3763" y="2963"/>
                    <a:pt x="3635" y="2903"/>
                    <a:pt x="3545" y="2959"/>
                  </a:cubicBezTo>
                  <a:cubicBezTo>
                    <a:pt x="3426" y="3033"/>
                    <a:pt x="3295" y="3090"/>
                    <a:pt x="3164" y="3139"/>
                  </a:cubicBezTo>
                  <a:cubicBezTo>
                    <a:pt x="3151" y="3143"/>
                    <a:pt x="3138" y="3148"/>
                    <a:pt x="3125" y="3152"/>
                  </a:cubicBezTo>
                  <a:cubicBezTo>
                    <a:pt x="3156" y="3142"/>
                    <a:pt x="3108" y="3157"/>
                    <a:pt x="3100" y="3159"/>
                  </a:cubicBezTo>
                  <a:cubicBezTo>
                    <a:pt x="3066" y="3169"/>
                    <a:pt x="3030" y="3178"/>
                    <a:pt x="2995" y="3185"/>
                  </a:cubicBezTo>
                  <a:cubicBezTo>
                    <a:pt x="2921" y="3201"/>
                    <a:pt x="2846" y="3210"/>
                    <a:pt x="2771" y="3215"/>
                  </a:cubicBezTo>
                  <a:cubicBezTo>
                    <a:pt x="2801" y="3212"/>
                    <a:pt x="2710" y="3215"/>
                    <a:pt x="2694" y="3215"/>
                  </a:cubicBezTo>
                  <a:cubicBezTo>
                    <a:pt x="2659" y="3214"/>
                    <a:pt x="2623" y="3210"/>
                    <a:pt x="2588" y="3207"/>
                  </a:cubicBezTo>
                  <a:cubicBezTo>
                    <a:pt x="2560" y="3203"/>
                    <a:pt x="2531" y="3199"/>
                    <a:pt x="2503" y="3193"/>
                  </a:cubicBezTo>
                  <a:cubicBezTo>
                    <a:pt x="2515" y="3195"/>
                    <a:pt x="2478" y="3187"/>
                    <a:pt x="2471" y="3185"/>
                  </a:cubicBezTo>
                  <a:cubicBezTo>
                    <a:pt x="2449" y="3179"/>
                    <a:pt x="2427" y="3171"/>
                    <a:pt x="2405" y="3164"/>
                  </a:cubicBezTo>
                  <a:cubicBezTo>
                    <a:pt x="2379" y="3155"/>
                    <a:pt x="2354" y="3144"/>
                    <a:pt x="2330" y="3132"/>
                  </a:cubicBezTo>
                  <a:cubicBezTo>
                    <a:pt x="2333" y="3134"/>
                    <a:pt x="2304" y="3119"/>
                    <a:pt x="2299" y="3116"/>
                  </a:cubicBezTo>
                  <a:cubicBezTo>
                    <a:pt x="2284" y="3107"/>
                    <a:pt x="2270" y="3098"/>
                    <a:pt x="2256" y="3088"/>
                  </a:cubicBezTo>
                  <a:cubicBezTo>
                    <a:pt x="2242" y="3078"/>
                    <a:pt x="2228" y="3068"/>
                    <a:pt x="2215" y="3057"/>
                  </a:cubicBezTo>
                  <a:cubicBezTo>
                    <a:pt x="2211" y="3055"/>
                    <a:pt x="2194" y="3040"/>
                    <a:pt x="2189" y="3036"/>
                  </a:cubicBezTo>
                  <a:cubicBezTo>
                    <a:pt x="2164" y="3011"/>
                    <a:pt x="2141" y="2984"/>
                    <a:pt x="2119" y="2957"/>
                  </a:cubicBezTo>
                  <a:cubicBezTo>
                    <a:pt x="2112" y="2948"/>
                    <a:pt x="2105" y="2939"/>
                    <a:pt x="2099" y="2929"/>
                  </a:cubicBezTo>
                  <a:cubicBezTo>
                    <a:pt x="2246" y="2835"/>
                    <a:pt x="2388" y="2733"/>
                    <a:pt x="2526" y="2625"/>
                  </a:cubicBezTo>
                  <a:cubicBezTo>
                    <a:pt x="2857" y="2365"/>
                    <a:pt x="3236" y="1990"/>
                    <a:pt x="3256" y="1542"/>
                  </a:cubicBezTo>
                  <a:cubicBezTo>
                    <a:pt x="3266" y="1318"/>
                    <a:pt x="3143" y="1094"/>
                    <a:pt x="2916" y="1038"/>
                  </a:cubicBezTo>
                  <a:cubicBezTo>
                    <a:pt x="2709" y="987"/>
                    <a:pt x="2483" y="1049"/>
                    <a:pt x="2302" y="1152"/>
                  </a:cubicBezTo>
                  <a:cubicBezTo>
                    <a:pt x="1736" y="1473"/>
                    <a:pt x="1420" y="2256"/>
                    <a:pt x="1616" y="2881"/>
                  </a:cubicBezTo>
                  <a:cubicBezTo>
                    <a:pt x="1402" y="3009"/>
                    <a:pt x="1177" y="3118"/>
                    <a:pt x="945" y="3209"/>
                  </a:cubicBezTo>
                  <a:cubicBezTo>
                    <a:pt x="818" y="2951"/>
                    <a:pt x="746" y="2660"/>
                    <a:pt x="746" y="2353"/>
                  </a:cubicBezTo>
                  <a:cubicBezTo>
                    <a:pt x="746" y="1280"/>
                    <a:pt x="1619" y="408"/>
                    <a:pt x="2692" y="408"/>
                  </a:cubicBezTo>
                  <a:cubicBezTo>
                    <a:pt x="3765" y="408"/>
                    <a:pt x="4637" y="1280"/>
                    <a:pt x="4637" y="2353"/>
                  </a:cubicBezTo>
                  <a:cubicBezTo>
                    <a:pt x="4637" y="3426"/>
                    <a:pt x="3765" y="4299"/>
                    <a:pt x="2692" y="4299"/>
                  </a:cubicBezTo>
                  <a:close/>
                  <a:moveTo>
                    <a:pt x="1975" y="2541"/>
                  </a:moveTo>
                  <a:cubicBezTo>
                    <a:pt x="1970" y="2494"/>
                    <a:pt x="1971" y="2502"/>
                    <a:pt x="1973" y="2443"/>
                  </a:cubicBezTo>
                  <a:cubicBezTo>
                    <a:pt x="1974" y="2397"/>
                    <a:pt x="1979" y="2352"/>
                    <a:pt x="1986" y="2307"/>
                  </a:cubicBezTo>
                  <a:cubicBezTo>
                    <a:pt x="1999" y="2214"/>
                    <a:pt x="2022" y="2139"/>
                    <a:pt x="2060" y="2042"/>
                  </a:cubicBezTo>
                  <a:cubicBezTo>
                    <a:pt x="2123" y="1877"/>
                    <a:pt x="2227" y="1720"/>
                    <a:pt x="2353" y="1603"/>
                  </a:cubicBezTo>
                  <a:cubicBezTo>
                    <a:pt x="2474" y="1491"/>
                    <a:pt x="2626" y="1414"/>
                    <a:pt x="2766" y="1408"/>
                  </a:cubicBezTo>
                  <a:cubicBezTo>
                    <a:pt x="2775" y="1408"/>
                    <a:pt x="2823" y="1415"/>
                    <a:pt x="2825" y="1413"/>
                  </a:cubicBezTo>
                  <a:cubicBezTo>
                    <a:pt x="2832" y="1416"/>
                    <a:pt x="2836" y="1418"/>
                    <a:pt x="2838" y="1418"/>
                  </a:cubicBezTo>
                  <a:cubicBezTo>
                    <a:pt x="2845" y="1424"/>
                    <a:pt x="2855" y="1432"/>
                    <a:pt x="2858" y="1434"/>
                  </a:cubicBezTo>
                  <a:cubicBezTo>
                    <a:pt x="2860" y="1436"/>
                    <a:pt x="2861" y="1438"/>
                    <a:pt x="2862" y="1439"/>
                  </a:cubicBezTo>
                  <a:cubicBezTo>
                    <a:pt x="2867" y="1452"/>
                    <a:pt x="2878" y="1478"/>
                    <a:pt x="2876" y="1467"/>
                  </a:cubicBezTo>
                  <a:cubicBezTo>
                    <a:pt x="2883" y="1497"/>
                    <a:pt x="2884" y="1526"/>
                    <a:pt x="2883" y="1556"/>
                  </a:cubicBezTo>
                  <a:cubicBezTo>
                    <a:pt x="2876" y="1718"/>
                    <a:pt x="2774" y="1867"/>
                    <a:pt x="2681" y="1993"/>
                  </a:cubicBezTo>
                  <a:cubicBezTo>
                    <a:pt x="2505" y="2231"/>
                    <a:pt x="2265" y="2419"/>
                    <a:pt x="2031" y="2599"/>
                  </a:cubicBezTo>
                  <a:cubicBezTo>
                    <a:pt x="2016" y="2610"/>
                    <a:pt x="2002" y="2621"/>
                    <a:pt x="1988" y="2632"/>
                  </a:cubicBezTo>
                  <a:cubicBezTo>
                    <a:pt x="1982" y="2602"/>
                    <a:pt x="1978" y="2572"/>
                    <a:pt x="1975" y="2541"/>
                  </a:cubicBezTo>
                  <a:close/>
                </a:path>
              </a:pathLst>
            </a:custGeom>
            <a:solidFill>
              <a:srgbClr val="A8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48"/>
            <p:cNvSpPr>
              <a:spLocks noEditPoints="1"/>
            </p:cNvSpPr>
            <p:nvPr/>
          </p:nvSpPr>
          <p:spPr bwMode="auto">
            <a:xfrm>
              <a:off x="1260111" y="6375912"/>
              <a:ext cx="132307" cy="155568"/>
            </a:xfrm>
            <a:custGeom>
              <a:avLst/>
              <a:gdLst>
                <a:gd name="T0" fmla="*/ 2147483646 w 1909"/>
                <a:gd name="T1" fmla="*/ 2147483646 h 2241"/>
                <a:gd name="T2" fmla="*/ 2147483646 w 1909"/>
                <a:gd name="T3" fmla="*/ 2147483646 h 2241"/>
                <a:gd name="T4" fmla="*/ 2147483646 w 1909"/>
                <a:gd name="T5" fmla="*/ 2147483646 h 2241"/>
                <a:gd name="T6" fmla="*/ 2147483646 w 1909"/>
                <a:gd name="T7" fmla="*/ 2147483646 h 2241"/>
                <a:gd name="T8" fmla="*/ 2147483646 w 1909"/>
                <a:gd name="T9" fmla="*/ 2147483646 h 2241"/>
                <a:gd name="T10" fmla="*/ 0 w 1909"/>
                <a:gd name="T11" fmla="*/ 2147483646 h 2241"/>
                <a:gd name="T12" fmla="*/ 2147483646 w 1909"/>
                <a:gd name="T13" fmla="*/ 0 h 2241"/>
                <a:gd name="T14" fmla="*/ 2147483646 w 1909"/>
                <a:gd name="T15" fmla="*/ 2147483646 h 2241"/>
                <a:gd name="T16" fmla="*/ 2147483646 w 1909"/>
                <a:gd name="T17" fmla="*/ 2147483646 h 2241"/>
                <a:gd name="T18" fmla="*/ 2147483646 w 1909"/>
                <a:gd name="T19" fmla="*/ 2147483646 h 2241"/>
                <a:gd name="T20" fmla="*/ 2147483646 w 1909"/>
                <a:gd name="T21" fmla="*/ 2147483646 h 2241"/>
                <a:gd name="T22" fmla="*/ 2147483646 w 1909"/>
                <a:gd name="T23" fmla="*/ 2147483646 h 2241"/>
                <a:gd name="T24" fmla="*/ 2147483646 w 1909"/>
                <a:gd name="T25" fmla="*/ 2147483646 h 22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09" h="2241">
                  <a:moveTo>
                    <a:pt x="259" y="1190"/>
                  </a:moveTo>
                  <a:cubicBezTo>
                    <a:pt x="263" y="1568"/>
                    <a:pt x="460" y="2024"/>
                    <a:pt x="957" y="2024"/>
                  </a:cubicBezTo>
                  <a:cubicBezTo>
                    <a:pt x="1334" y="2024"/>
                    <a:pt x="1540" y="1802"/>
                    <a:pt x="1622" y="1482"/>
                  </a:cubicBezTo>
                  <a:cubicBezTo>
                    <a:pt x="1880" y="1482"/>
                    <a:pt x="1880" y="1482"/>
                    <a:pt x="1880" y="1482"/>
                  </a:cubicBezTo>
                  <a:cubicBezTo>
                    <a:pt x="1770" y="1962"/>
                    <a:pt x="1490" y="2241"/>
                    <a:pt x="957" y="2241"/>
                  </a:cubicBezTo>
                  <a:cubicBezTo>
                    <a:pt x="283" y="2241"/>
                    <a:pt x="0" y="1724"/>
                    <a:pt x="0" y="1120"/>
                  </a:cubicBezTo>
                  <a:cubicBezTo>
                    <a:pt x="0" y="562"/>
                    <a:pt x="283" y="0"/>
                    <a:pt x="957" y="0"/>
                  </a:cubicBezTo>
                  <a:cubicBezTo>
                    <a:pt x="1638" y="0"/>
                    <a:pt x="1909" y="595"/>
                    <a:pt x="1889" y="1190"/>
                  </a:cubicBezTo>
                  <a:lnTo>
                    <a:pt x="259" y="1190"/>
                  </a:lnTo>
                  <a:close/>
                  <a:moveTo>
                    <a:pt x="1630" y="973"/>
                  </a:moveTo>
                  <a:cubicBezTo>
                    <a:pt x="1618" y="583"/>
                    <a:pt x="1375" y="217"/>
                    <a:pt x="957" y="217"/>
                  </a:cubicBezTo>
                  <a:cubicBezTo>
                    <a:pt x="534" y="217"/>
                    <a:pt x="300" y="587"/>
                    <a:pt x="259" y="973"/>
                  </a:cubicBezTo>
                  <a:lnTo>
                    <a:pt x="1630" y="9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49"/>
            <p:cNvSpPr>
              <a:spLocks noEditPoints="1"/>
            </p:cNvSpPr>
            <p:nvPr/>
          </p:nvSpPr>
          <p:spPr bwMode="auto">
            <a:xfrm>
              <a:off x="1407849" y="6375912"/>
              <a:ext cx="131626" cy="210034"/>
            </a:xfrm>
            <a:custGeom>
              <a:avLst/>
              <a:gdLst>
                <a:gd name="T0" fmla="*/ 2147483646 w 1897"/>
                <a:gd name="T1" fmla="*/ 2147483646 h 3026"/>
                <a:gd name="T2" fmla="*/ 2147483646 w 1897"/>
                <a:gd name="T3" fmla="*/ 2147483646 h 3026"/>
                <a:gd name="T4" fmla="*/ 2147483646 w 1897"/>
                <a:gd name="T5" fmla="*/ 2147483646 h 3026"/>
                <a:gd name="T6" fmla="*/ 2147483646 w 1897"/>
                <a:gd name="T7" fmla="*/ 2147483646 h 3026"/>
                <a:gd name="T8" fmla="*/ 2147483646 w 1897"/>
                <a:gd name="T9" fmla="*/ 2147483646 h 3026"/>
                <a:gd name="T10" fmla="*/ 2147483646 w 1897"/>
                <a:gd name="T11" fmla="*/ 2147483646 h 3026"/>
                <a:gd name="T12" fmla="*/ 2147483646 w 1897"/>
                <a:gd name="T13" fmla="*/ 2147483646 h 3026"/>
                <a:gd name="T14" fmla="*/ 2147483646 w 1897"/>
                <a:gd name="T15" fmla="*/ 2147483646 h 3026"/>
                <a:gd name="T16" fmla="*/ 2147483646 w 1897"/>
                <a:gd name="T17" fmla="*/ 2147483646 h 3026"/>
                <a:gd name="T18" fmla="*/ 0 w 1897"/>
                <a:gd name="T19" fmla="*/ 2147483646 h 3026"/>
                <a:gd name="T20" fmla="*/ 2147483646 w 1897"/>
                <a:gd name="T21" fmla="*/ 0 h 3026"/>
                <a:gd name="T22" fmla="*/ 2147483646 w 1897"/>
                <a:gd name="T23" fmla="*/ 2147483646 h 3026"/>
                <a:gd name="T24" fmla="*/ 2147483646 w 1897"/>
                <a:gd name="T25" fmla="*/ 2147483646 h 3026"/>
                <a:gd name="T26" fmla="*/ 2147483646 w 1897"/>
                <a:gd name="T27" fmla="*/ 2147483646 h 3026"/>
                <a:gd name="T28" fmla="*/ 2147483646 w 1897"/>
                <a:gd name="T29" fmla="*/ 2147483646 h 3026"/>
                <a:gd name="T30" fmla="*/ 2147483646 w 1897"/>
                <a:gd name="T31" fmla="*/ 2147483646 h 3026"/>
                <a:gd name="T32" fmla="*/ 2147483646 w 1897"/>
                <a:gd name="T33" fmla="*/ 2147483646 h 3026"/>
                <a:gd name="T34" fmla="*/ 2147483646 w 1897"/>
                <a:gd name="T35" fmla="*/ 2147483646 h 3026"/>
                <a:gd name="T36" fmla="*/ 2147483646 w 1897"/>
                <a:gd name="T37" fmla="*/ 2147483646 h 3026"/>
                <a:gd name="T38" fmla="*/ 2147483646 w 1897"/>
                <a:gd name="T39" fmla="*/ 2147483646 h 3026"/>
                <a:gd name="T40" fmla="*/ 2147483646 w 1897"/>
                <a:gd name="T41" fmla="*/ 2147483646 h 30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97" h="3026">
                  <a:moveTo>
                    <a:pt x="1897" y="2007"/>
                  </a:moveTo>
                  <a:cubicBezTo>
                    <a:pt x="1893" y="2640"/>
                    <a:pt x="1651" y="3026"/>
                    <a:pt x="957" y="3026"/>
                  </a:cubicBezTo>
                  <a:cubicBezTo>
                    <a:pt x="534" y="3026"/>
                    <a:pt x="115" y="2837"/>
                    <a:pt x="78" y="2385"/>
                  </a:cubicBezTo>
                  <a:cubicBezTo>
                    <a:pt x="337" y="2385"/>
                    <a:pt x="337" y="2385"/>
                    <a:pt x="337" y="2385"/>
                  </a:cubicBezTo>
                  <a:cubicBezTo>
                    <a:pt x="394" y="2697"/>
                    <a:pt x="669" y="2808"/>
                    <a:pt x="957" y="2808"/>
                  </a:cubicBezTo>
                  <a:cubicBezTo>
                    <a:pt x="1433" y="2808"/>
                    <a:pt x="1638" y="2525"/>
                    <a:pt x="1638" y="2007"/>
                  </a:cubicBezTo>
                  <a:cubicBezTo>
                    <a:pt x="1638" y="1720"/>
                    <a:pt x="1638" y="1720"/>
                    <a:pt x="1638" y="1720"/>
                  </a:cubicBezTo>
                  <a:cubicBezTo>
                    <a:pt x="1630" y="1720"/>
                    <a:pt x="1630" y="1720"/>
                    <a:pt x="1630" y="1720"/>
                  </a:cubicBezTo>
                  <a:cubicBezTo>
                    <a:pt x="1511" y="1979"/>
                    <a:pt x="1260" y="2155"/>
                    <a:pt x="957" y="2155"/>
                  </a:cubicBezTo>
                  <a:cubicBezTo>
                    <a:pt x="279" y="2155"/>
                    <a:pt x="0" y="1671"/>
                    <a:pt x="0" y="1067"/>
                  </a:cubicBezTo>
                  <a:cubicBezTo>
                    <a:pt x="0" y="484"/>
                    <a:pt x="345" y="0"/>
                    <a:pt x="957" y="0"/>
                  </a:cubicBezTo>
                  <a:cubicBezTo>
                    <a:pt x="1265" y="0"/>
                    <a:pt x="1527" y="192"/>
                    <a:pt x="1630" y="427"/>
                  </a:cubicBezTo>
                  <a:cubicBezTo>
                    <a:pt x="1638" y="427"/>
                    <a:pt x="1638" y="427"/>
                    <a:pt x="1638" y="427"/>
                  </a:cubicBezTo>
                  <a:cubicBezTo>
                    <a:pt x="1638" y="61"/>
                    <a:pt x="1638" y="61"/>
                    <a:pt x="1638" y="61"/>
                  </a:cubicBezTo>
                  <a:cubicBezTo>
                    <a:pt x="1897" y="61"/>
                    <a:pt x="1897" y="61"/>
                    <a:pt x="1897" y="61"/>
                  </a:cubicBezTo>
                  <a:lnTo>
                    <a:pt x="1897" y="2007"/>
                  </a:lnTo>
                  <a:close/>
                  <a:moveTo>
                    <a:pt x="1638" y="1096"/>
                  </a:moveTo>
                  <a:cubicBezTo>
                    <a:pt x="1638" y="681"/>
                    <a:pt x="1445" y="217"/>
                    <a:pt x="957" y="217"/>
                  </a:cubicBezTo>
                  <a:cubicBezTo>
                    <a:pt x="464" y="217"/>
                    <a:pt x="259" y="656"/>
                    <a:pt x="259" y="1096"/>
                  </a:cubicBezTo>
                  <a:cubicBezTo>
                    <a:pt x="259" y="1523"/>
                    <a:pt x="480" y="1938"/>
                    <a:pt x="957" y="1938"/>
                  </a:cubicBezTo>
                  <a:cubicBezTo>
                    <a:pt x="1404" y="1938"/>
                    <a:pt x="1638" y="1527"/>
                    <a:pt x="1638" y="109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50"/>
            <p:cNvSpPr>
              <a:spLocks noEditPoints="1"/>
            </p:cNvSpPr>
            <p:nvPr/>
          </p:nvSpPr>
          <p:spPr bwMode="auto">
            <a:xfrm>
              <a:off x="1573857" y="6323716"/>
              <a:ext cx="17928" cy="203453"/>
            </a:xfrm>
            <a:custGeom>
              <a:avLst/>
              <a:gdLst>
                <a:gd name="T0" fmla="*/ 0 w 158"/>
                <a:gd name="T1" fmla="*/ 0 h 1793"/>
                <a:gd name="T2" fmla="*/ 2147483646 w 158"/>
                <a:gd name="T3" fmla="*/ 0 h 1793"/>
                <a:gd name="T4" fmla="*/ 2147483646 w 158"/>
                <a:gd name="T5" fmla="*/ 2147483646 h 1793"/>
                <a:gd name="T6" fmla="*/ 0 w 158"/>
                <a:gd name="T7" fmla="*/ 2147483646 h 1793"/>
                <a:gd name="T8" fmla="*/ 0 w 158"/>
                <a:gd name="T9" fmla="*/ 0 h 1793"/>
                <a:gd name="T10" fmla="*/ 0 w 158"/>
                <a:gd name="T11" fmla="*/ 2147483646 h 1793"/>
                <a:gd name="T12" fmla="*/ 2147483646 w 158"/>
                <a:gd name="T13" fmla="*/ 2147483646 h 1793"/>
                <a:gd name="T14" fmla="*/ 2147483646 w 158"/>
                <a:gd name="T15" fmla="*/ 2147483646 h 1793"/>
                <a:gd name="T16" fmla="*/ 0 w 158"/>
                <a:gd name="T17" fmla="*/ 2147483646 h 1793"/>
                <a:gd name="T18" fmla="*/ 0 w 158"/>
                <a:gd name="T19" fmla="*/ 2147483646 h 17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8" h="1793">
                  <a:moveTo>
                    <a:pt x="0" y="0"/>
                  </a:moveTo>
                  <a:lnTo>
                    <a:pt x="158" y="0"/>
                  </a:lnTo>
                  <a:lnTo>
                    <a:pt x="158" y="253"/>
                  </a:lnTo>
                  <a:lnTo>
                    <a:pt x="0" y="253"/>
                  </a:lnTo>
                  <a:lnTo>
                    <a:pt x="0" y="0"/>
                  </a:lnTo>
                  <a:close/>
                  <a:moveTo>
                    <a:pt x="0" y="497"/>
                  </a:moveTo>
                  <a:lnTo>
                    <a:pt x="158" y="497"/>
                  </a:lnTo>
                  <a:lnTo>
                    <a:pt x="158" y="1793"/>
                  </a:lnTo>
                  <a:lnTo>
                    <a:pt x="0" y="1793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auto">
            <a:xfrm>
              <a:off x="1617997" y="6375912"/>
              <a:ext cx="119371" cy="155568"/>
            </a:xfrm>
            <a:custGeom>
              <a:avLst/>
              <a:gdLst>
                <a:gd name="T0" fmla="*/ 2147483646 w 1720"/>
                <a:gd name="T1" fmla="*/ 2147483646 h 2241"/>
                <a:gd name="T2" fmla="*/ 2147483646 w 1720"/>
                <a:gd name="T3" fmla="*/ 2147483646 h 2241"/>
                <a:gd name="T4" fmla="*/ 2147483646 w 1720"/>
                <a:gd name="T5" fmla="*/ 2147483646 h 2241"/>
                <a:gd name="T6" fmla="*/ 2147483646 w 1720"/>
                <a:gd name="T7" fmla="*/ 2147483646 h 2241"/>
                <a:gd name="T8" fmla="*/ 2147483646 w 1720"/>
                <a:gd name="T9" fmla="*/ 2147483646 h 2241"/>
                <a:gd name="T10" fmla="*/ 2147483646 w 1720"/>
                <a:gd name="T11" fmla="*/ 2147483646 h 2241"/>
                <a:gd name="T12" fmla="*/ 2147483646 w 1720"/>
                <a:gd name="T13" fmla="*/ 2147483646 h 2241"/>
                <a:gd name="T14" fmla="*/ 0 w 1720"/>
                <a:gd name="T15" fmla="*/ 2147483646 h 2241"/>
                <a:gd name="T16" fmla="*/ 2147483646 w 1720"/>
                <a:gd name="T17" fmla="*/ 2147483646 h 2241"/>
                <a:gd name="T18" fmla="*/ 2147483646 w 1720"/>
                <a:gd name="T19" fmla="*/ 2147483646 h 2241"/>
                <a:gd name="T20" fmla="*/ 2147483646 w 1720"/>
                <a:gd name="T21" fmla="*/ 2147483646 h 2241"/>
                <a:gd name="T22" fmla="*/ 2147483646 w 1720"/>
                <a:gd name="T23" fmla="*/ 2147483646 h 2241"/>
                <a:gd name="T24" fmla="*/ 2147483646 w 1720"/>
                <a:gd name="T25" fmla="*/ 2147483646 h 2241"/>
                <a:gd name="T26" fmla="*/ 2147483646 w 1720"/>
                <a:gd name="T27" fmla="*/ 2147483646 h 2241"/>
                <a:gd name="T28" fmla="*/ 2147483646 w 1720"/>
                <a:gd name="T29" fmla="*/ 0 h 2241"/>
                <a:gd name="T30" fmla="*/ 2147483646 w 1720"/>
                <a:gd name="T31" fmla="*/ 2147483646 h 2241"/>
                <a:gd name="T32" fmla="*/ 2147483646 w 1720"/>
                <a:gd name="T33" fmla="*/ 2147483646 h 22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0" h="2241">
                  <a:moveTo>
                    <a:pt x="1388" y="681"/>
                  </a:moveTo>
                  <a:cubicBezTo>
                    <a:pt x="1376" y="361"/>
                    <a:pt x="1129" y="217"/>
                    <a:pt x="834" y="217"/>
                  </a:cubicBezTo>
                  <a:cubicBezTo>
                    <a:pt x="604" y="217"/>
                    <a:pt x="333" y="307"/>
                    <a:pt x="333" y="583"/>
                  </a:cubicBezTo>
                  <a:cubicBezTo>
                    <a:pt x="333" y="813"/>
                    <a:pt x="595" y="895"/>
                    <a:pt x="772" y="940"/>
                  </a:cubicBezTo>
                  <a:cubicBezTo>
                    <a:pt x="1117" y="1018"/>
                    <a:pt x="1117" y="1018"/>
                    <a:pt x="1117" y="1018"/>
                  </a:cubicBezTo>
                  <a:cubicBezTo>
                    <a:pt x="1412" y="1063"/>
                    <a:pt x="1720" y="1235"/>
                    <a:pt x="1720" y="1605"/>
                  </a:cubicBezTo>
                  <a:cubicBezTo>
                    <a:pt x="1720" y="2065"/>
                    <a:pt x="1265" y="2241"/>
                    <a:pt x="871" y="2241"/>
                  </a:cubicBezTo>
                  <a:cubicBezTo>
                    <a:pt x="378" y="2241"/>
                    <a:pt x="41" y="2011"/>
                    <a:pt x="0" y="1494"/>
                  </a:cubicBezTo>
                  <a:cubicBezTo>
                    <a:pt x="259" y="1494"/>
                    <a:pt x="259" y="1494"/>
                    <a:pt x="259" y="1494"/>
                  </a:cubicBezTo>
                  <a:cubicBezTo>
                    <a:pt x="279" y="1843"/>
                    <a:pt x="538" y="2024"/>
                    <a:pt x="883" y="2024"/>
                  </a:cubicBezTo>
                  <a:cubicBezTo>
                    <a:pt x="1125" y="2024"/>
                    <a:pt x="1462" y="1917"/>
                    <a:pt x="1462" y="1621"/>
                  </a:cubicBezTo>
                  <a:cubicBezTo>
                    <a:pt x="1462" y="1375"/>
                    <a:pt x="1232" y="1293"/>
                    <a:pt x="998" y="1235"/>
                  </a:cubicBezTo>
                  <a:cubicBezTo>
                    <a:pt x="665" y="1161"/>
                    <a:pt x="665" y="1161"/>
                    <a:pt x="665" y="1161"/>
                  </a:cubicBezTo>
                  <a:cubicBezTo>
                    <a:pt x="329" y="1071"/>
                    <a:pt x="74" y="956"/>
                    <a:pt x="74" y="595"/>
                  </a:cubicBezTo>
                  <a:cubicBezTo>
                    <a:pt x="74" y="164"/>
                    <a:pt x="497" y="0"/>
                    <a:pt x="871" y="0"/>
                  </a:cubicBezTo>
                  <a:cubicBezTo>
                    <a:pt x="1293" y="0"/>
                    <a:pt x="1630" y="221"/>
                    <a:pt x="1647" y="681"/>
                  </a:cubicBezTo>
                  <a:lnTo>
                    <a:pt x="1388" y="6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5C42A588-B0CD-C842-2DE6-8BEFC4B50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6"/>
            <a:ext cx="12192000" cy="18163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20C5683-A63B-3D64-DF71-773C8F1BD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982" y="12496"/>
            <a:ext cx="1681018" cy="2524162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8E3C45AF-C442-4635-1A0A-3536BB0726A6}"/>
              </a:ext>
            </a:extLst>
          </p:cNvPr>
          <p:cNvSpPr txBox="1"/>
          <p:nvPr/>
        </p:nvSpPr>
        <p:spPr>
          <a:xfrm>
            <a:off x="7111999" y="1874839"/>
            <a:ext cx="33989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400" b="1" dirty="0" err="1">
                <a:solidFill>
                  <a:srgbClr val="0070C0"/>
                </a:solidFill>
              </a:rPr>
              <a:t>Copenhagen</a:t>
            </a:r>
            <a:r>
              <a:rPr lang="fr-FR" sz="2400" b="1" dirty="0">
                <a:solidFill>
                  <a:srgbClr val="0070C0"/>
                </a:solidFill>
              </a:rPr>
              <a:t>, </a:t>
            </a:r>
            <a:r>
              <a:rPr lang="fr-FR" sz="2400" b="1" dirty="0" err="1">
                <a:solidFill>
                  <a:srgbClr val="0070C0"/>
                </a:solidFill>
              </a:rPr>
              <a:t>Denmark</a:t>
            </a:r>
            <a:endParaRPr lang="fr-FR" sz="2400" b="1" dirty="0">
              <a:solidFill>
                <a:srgbClr val="0070C0"/>
              </a:solidFill>
            </a:endParaRPr>
          </a:p>
          <a:p>
            <a:pPr algn="r"/>
            <a:r>
              <a:rPr lang="en-US" b="1" dirty="0"/>
              <a:t>23 May – 26 May 2023</a:t>
            </a:r>
            <a:endParaRPr lang="fr-FR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BC6661-EB6D-1000-5E70-1BED0C999DF1}"/>
              </a:ext>
            </a:extLst>
          </p:cNvPr>
          <p:cNvSpPr txBox="1"/>
          <p:nvPr/>
        </p:nvSpPr>
        <p:spPr>
          <a:xfrm>
            <a:off x="7201621" y="4462450"/>
            <a:ext cx="4208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Priscillia LABOURG</a:t>
            </a:r>
          </a:p>
          <a:p>
            <a:endParaRPr lang="fr-FR" sz="3200" dirty="0"/>
          </a:p>
          <a:p>
            <a:r>
              <a:rPr lang="fr-FR" sz="3200" dirty="0"/>
              <a:t>Jean-François RAINAUD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12DE0E-9B7E-4C4A-25B0-1117845D0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579" y="5405783"/>
            <a:ext cx="1428750" cy="5857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70CCE0-6A7B-FA5E-54D7-32D0006ECF9B}"/>
              </a:ext>
            </a:extLst>
          </p:cNvPr>
          <p:cNvSpPr/>
          <p:nvPr/>
        </p:nvSpPr>
        <p:spPr>
          <a:xfrm>
            <a:off x="5205631" y="5336768"/>
            <a:ext cx="1676646" cy="78221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933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ED9FDFA-05FE-46AD-B4A7-3D96244F0EF3}"/>
              </a:ext>
            </a:extLst>
          </p:cNvPr>
          <p:cNvCxnSpPr>
            <a:cxnSpLocks/>
          </p:cNvCxnSpPr>
          <p:nvPr/>
        </p:nvCxnSpPr>
        <p:spPr>
          <a:xfrm flipH="1">
            <a:off x="0" y="632912"/>
            <a:ext cx="9382125" cy="0"/>
          </a:xfrm>
          <a:prstGeom prst="line">
            <a:avLst/>
          </a:prstGeom>
          <a:ln w="127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EB7122A-8D5E-4B46-B675-8FA052A3D22B}"/>
              </a:ext>
            </a:extLst>
          </p:cNvPr>
          <p:cNvSpPr txBox="1"/>
          <p:nvPr/>
        </p:nvSpPr>
        <p:spPr>
          <a:xfrm>
            <a:off x="159489" y="74428"/>
            <a:ext cx="922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Conclusion : towards a set of RESQML applis working together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D84D9E-03E6-41F1-AB49-878121E2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792D-4FA9-4A22-B70E-A545F8303082}" type="slidenum">
              <a:rPr lang="fr-FR" smtClean="0"/>
              <a:t>10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63496E4-EADB-BF23-65A0-2782D3EA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5" y="2663"/>
            <a:ext cx="2809875" cy="666750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796B457F-BD03-9281-1C46-D074411C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3" y="874200"/>
            <a:ext cx="8862060" cy="5128260"/>
          </a:xfrm>
          <a:prstGeom prst="rect">
            <a:avLst/>
          </a:prstGeom>
        </p:spPr>
      </p:pic>
      <p:sp>
        <p:nvSpPr>
          <p:cNvPr id="142" name="Content Placeholder 2">
            <a:extLst>
              <a:ext uri="{FF2B5EF4-FFF2-40B4-BE49-F238E27FC236}">
                <a16:creationId xmlns:a16="http://schemas.microsoft.com/office/drawing/2014/main" id="{BF367F10-9FB2-0E23-65E8-AFE78BB36D39}"/>
              </a:ext>
            </a:extLst>
          </p:cNvPr>
          <p:cNvSpPr txBox="1">
            <a:spLocks/>
          </p:cNvSpPr>
          <p:nvPr/>
        </p:nvSpPr>
        <p:spPr>
          <a:xfrm>
            <a:off x="9188767" y="780892"/>
            <a:ext cx="2743201" cy="1421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altLang="fr-FR" sz="1700" b="1" dirty="0">
                <a:solidFill>
                  <a:srgbClr val="FF0000"/>
                </a:solidFill>
              </a:rPr>
              <a:t>Final Release of v2.2 issued in March 2022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altLang="fr-FR" sz="1700" dirty="0">
                <a:sym typeface="Wingdings" panose="05000000000000000000" pitchFamily="2" charset="2"/>
              </a:rPr>
              <a:t>future upgrades of Petrel, </a:t>
            </a:r>
            <a:r>
              <a:rPr lang="en-US" altLang="fr-FR" sz="1700" dirty="0" err="1">
                <a:sym typeface="Wingdings" panose="05000000000000000000" pitchFamily="2" charset="2"/>
              </a:rPr>
              <a:t>GoCAD</a:t>
            </a:r>
            <a:r>
              <a:rPr lang="en-US" altLang="fr-FR" sz="1700" dirty="0">
                <a:sym typeface="Wingdings" panose="05000000000000000000" pitchFamily="2" charset="2"/>
              </a:rPr>
              <a:t>, </a:t>
            </a:r>
            <a:r>
              <a:rPr lang="en-US" altLang="fr-FR" sz="1700" dirty="0" err="1">
                <a:sym typeface="Wingdings" panose="05000000000000000000" pitchFamily="2" charset="2"/>
              </a:rPr>
              <a:t>EarthVision</a:t>
            </a:r>
            <a:r>
              <a:rPr lang="en-US" altLang="fr-FR" sz="1700" dirty="0">
                <a:sym typeface="Wingdings" panose="05000000000000000000" pitchFamily="2" charset="2"/>
              </a:rPr>
              <a:t>, etc.</a:t>
            </a:r>
          </a:p>
        </p:txBody>
      </p:sp>
      <p:sp>
        <p:nvSpPr>
          <p:cNvPr id="143" name="Content Placeholder 2">
            <a:extLst>
              <a:ext uri="{FF2B5EF4-FFF2-40B4-BE49-F238E27FC236}">
                <a16:creationId xmlns:a16="http://schemas.microsoft.com/office/drawing/2014/main" id="{0FDBFB97-FF86-B451-8517-FE9B8090AFB5}"/>
              </a:ext>
            </a:extLst>
          </p:cNvPr>
          <p:cNvSpPr txBox="1">
            <a:spLocks/>
          </p:cNvSpPr>
          <p:nvPr/>
        </p:nvSpPr>
        <p:spPr>
          <a:xfrm>
            <a:off x="9255439" y="1945998"/>
            <a:ext cx="2743201" cy="12730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>
              <a:buFont typeface="Wingdings" panose="05000000000000000000" pitchFamily="2" charset="2"/>
              <a:buChar char="q"/>
            </a:pPr>
            <a:r>
              <a:rPr lang="en-US" altLang="fr-FR" sz="1700" b="1" dirty="0">
                <a:solidFill>
                  <a:srgbClr val="FF0000"/>
                </a:solidFill>
                <a:sym typeface="Wingdings" panose="05000000000000000000" pitchFamily="2" charset="2"/>
              </a:rPr>
              <a:t>With the transfer tools for BIM &amp; GIS applis</a:t>
            </a:r>
            <a:endParaRPr lang="en-US" altLang="fr-FR" sz="1700" b="1" dirty="0">
              <a:solidFill>
                <a:srgbClr val="FF0000"/>
              </a:solidFill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en-US" altLang="fr-FR" sz="1700" dirty="0">
                <a:sym typeface="Wingdings" panose="05000000000000000000" pitchFamily="2" charset="2"/>
              </a:rPr>
              <a:t> A set of applications that work together for the digital twins building.</a:t>
            </a:r>
            <a:endParaRPr lang="en-US" altLang="fr-FR" sz="1700" dirty="0"/>
          </a:p>
        </p:txBody>
      </p:sp>
      <p:sp>
        <p:nvSpPr>
          <p:cNvPr id="144" name="Content Placeholder 2">
            <a:extLst>
              <a:ext uri="{FF2B5EF4-FFF2-40B4-BE49-F238E27FC236}">
                <a16:creationId xmlns:a16="http://schemas.microsoft.com/office/drawing/2014/main" id="{B5FA8325-2497-C048-3E8C-8E3ADC2D68E3}"/>
              </a:ext>
            </a:extLst>
          </p:cNvPr>
          <p:cNvSpPr txBox="1">
            <a:spLocks/>
          </p:cNvSpPr>
          <p:nvPr/>
        </p:nvSpPr>
        <p:spPr>
          <a:xfrm>
            <a:off x="9255439" y="3299412"/>
            <a:ext cx="2676529" cy="29334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>
              <a:buFont typeface="Wingdings" panose="05000000000000000000" pitchFamily="2" charset="2"/>
              <a:buChar char="q"/>
            </a:pPr>
            <a:r>
              <a:rPr lang="en-US" altLang="fr-FR" sz="17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Energistics</a:t>
            </a:r>
            <a:r>
              <a:rPr lang="en-US" altLang="fr-FR" sz="1700" b="1" dirty="0">
                <a:solidFill>
                  <a:srgbClr val="FF0000"/>
                </a:solidFill>
                <a:sym typeface="Wingdings" panose="05000000000000000000" pitchFamily="2" charset="2"/>
              </a:rPr>
              <a:t> is now an </a:t>
            </a:r>
            <a:r>
              <a:rPr lang="en-US" altLang="fr-FR" sz="17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af</a:t>
            </a:r>
            <a:r>
              <a:rPr lang="en-US" altLang="fr-FR" sz="1700" b="1" dirty="0">
                <a:solidFill>
                  <a:srgbClr val="FF0000"/>
                </a:solidFill>
                <a:sym typeface="Wingdings" panose="05000000000000000000" pitchFamily="2" charset="2"/>
              </a:rPr>
              <a:t>-filiate of the Open Group®, a global consortium that enables the achievement of business objectives through technology standards</a:t>
            </a:r>
            <a:endParaRPr lang="en-US" altLang="fr-FR" sz="1700" b="1" dirty="0">
              <a:solidFill>
                <a:srgbClr val="FF0000"/>
              </a:solidFill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en-US" altLang="fr-FR" sz="1700" dirty="0">
                <a:sym typeface="Wingdings" panose="05000000000000000000" pitchFamily="2" charset="2"/>
              </a:rPr>
              <a:t> Integration of RESQML in the </a:t>
            </a:r>
            <a:r>
              <a:rPr lang="en-US" altLang="fr-FR" sz="1700" b="1" dirty="0">
                <a:sym typeface="Wingdings" panose="05000000000000000000" pitchFamily="2" charset="2"/>
              </a:rPr>
              <a:t>OSDU</a:t>
            </a:r>
            <a:r>
              <a:rPr lang="fr-FR" sz="1800" b="1" dirty="0"/>
              <a:t>™</a:t>
            </a:r>
            <a:r>
              <a:rPr lang="en-US" altLang="fr-FR" sz="1700" b="1" dirty="0">
                <a:sym typeface="Wingdings" panose="05000000000000000000" pitchFamily="2" charset="2"/>
              </a:rPr>
              <a:t> platform </a:t>
            </a:r>
            <a:br>
              <a:rPr lang="en-US" altLang="fr-FR" sz="1700" dirty="0">
                <a:sym typeface="Wingdings" panose="05000000000000000000" pitchFamily="2" charset="2"/>
              </a:rPr>
            </a:br>
            <a:r>
              <a:rPr lang="en-US" altLang="fr-FR" sz="1700" dirty="0">
                <a:sym typeface="Wingdings" panose="05000000000000000000" pitchFamily="2" charset="2"/>
              </a:rPr>
              <a:t>(Open source, cloud-native, subsurface reference architecture).</a:t>
            </a:r>
            <a:endParaRPr lang="en-US" altLang="fr-FR" sz="1700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3BACFDD-119B-63F1-CC00-C2063CD7FF9B}"/>
              </a:ext>
            </a:extLst>
          </p:cNvPr>
          <p:cNvSpPr txBox="1">
            <a:spLocks/>
          </p:cNvSpPr>
          <p:nvPr/>
        </p:nvSpPr>
        <p:spPr bwMode="auto">
          <a:xfrm>
            <a:off x="159490" y="6125596"/>
            <a:ext cx="9496238" cy="37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685800">
              <a:spcAft>
                <a:spcPts val="1200"/>
              </a:spcAft>
              <a:buFont typeface="Segoe UI" panose="020B0502040204020203" pitchFamily="34" charset="0"/>
              <a:defRPr sz="2400">
                <a:solidFill>
                  <a:schemeClr val="accent2"/>
                </a:solidFill>
                <a:latin typeface="Segoe UI" panose="020B0502040204020203" pitchFamily="34" charset="0"/>
              </a:defRPr>
            </a:lvl1pPr>
            <a:lvl2pPr marL="719138" indent="-285750" defTabSz="685800">
              <a:spcBef>
                <a:spcPts val="600"/>
              </a:spcBef>
              <a:buFont typeface="Segoe UI" panose="020B0502040204020203" pitchFamily="34" charset="0"/>
              <a:defRPr sz="2000" b="1">
                <a:solidFill>
                  <a:schemeClr val="accent1"/>
                </a:solidFill>
                <a:latin typeface="Segoe UI" panose="020B0502040204020203" pitchFamily="34" charset="0"/>
              </a:defRPr>
            </a:lvl2pPr>
            <a:lvl3pPr marL="323850" indent="-323850" defTabSz="685800">
              <a:spcBef>
                <a:spcPts val="600"/>
              </a:spcBef>
              <a:buClr>
                <a:schemeClr val="accent1"/>
              </a:buClr>
              <a:buSzPct val="90000"/>
              <a:buFont typeface="Segoe UI" panose="020B0502040204020203" pitchFamily="34" charset="0"/>
              <a:buChar char="▬"/>
              <a:defRPr>
                <a:solidFill>
                  <a:schemeClr val="accent1"/>
                </a:solidFill>
                <a:latin typeface="Segoe UI" panose="020B0502040204020203" pitchFamily="34" charset="0"/>
              </a:defRPr>
            </a:lvl3pPr>
            <a:lvl4pPr marL="669925" indent="-323850" defTabSz="685800">
              <a:spcBef>
                <a:spcPts val="600"/>
              </a:spcBef>
              <a:buClr>
                <a:srgbClr val="00A4A6"/>
              </a:buClr>
              <a:buSzPct val="90000"/>
              <a:buFont typeface="Segoe UI" panose="020B0502040204020203" pitchFamily="34" charset="0"/>
              <a:buChar char="▬"/>
              <a:defRPr>
                <a:solidFill>
                  <a:schemeClr val="accent1"/>
                </a:solidFill>
                <a:latin typeface="Segoe UI" panose="020B0502040204020203" pitchFamily="34" charset="0"/>
              </a:defRPr>
            </a:lvl4pPr>
            <a:lvl5pPr marL="1419225" indent="-285750" defTabSz="685800">
              <a:spcBef>
                <a:spcPts val="600"/>
              </a:spcBef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5pPr>
            <a:lvl6pPr marL="18764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6pPr>
            <a:lvl7pPr marL="23336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7pPr>
            <a:lvl8pPr marL="27908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8pPr>
            <a:lvl9pPr marL="32480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9pPr>
          </a:lstStyle>
          <a:p>
            <a:pPr marL="0" indent="0" algn="just">
              <a:spcAft>
                <a:spcPts val="600"/>
              </a:spcAft>
            </a:pPr>
            <a:r>
              <a:rPr lang="en-GB" altLang="fr-FR" sz="1600" dirty="0">
                <a:solidFill>
                  <a:schemeClr val="tx1"/>
                </a:solidFill>
              </a:rPr>
              <a:t>Organization of tools for the study of FCC (Future Circular Collider) of the CERN at Geneva (Switzerland)</a:t>
            </a:r>
          </a:p>
        </p:txBody>
      </p:sp>
    </p:spTree>
    <p:extLst>
      <p:ext uri="{BB962C8B-B14F-4D97-AF65-F5344CB8AC3E}">
        <p14:creationId xmlns:p14="http://schemas.microsoft.com/office/powerpoint/2010/main" val="185107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ED9FDFA-05FE-46AD-B4A7-3D96244F0EF3}"/>
              </a:ext>
            </a:extLst>
          </p:cNvPr>
          <p:cNvCxnSpPr>
            <a:cxnSpLocks/>
          </p:cNvCxnSpPr>
          <p:nvPr/>
        </p:nvCxnSpPr>
        <p:spPr>
          <a:xfrm flipH="1" flipV="1">
            <a:off x="0" y="632912"/>
            <a:ext cx="9382125" cy="36501"/>
          </a:xfrm>
          <a:prstGeom prst="line">
            <a:avLst/>
          </a:prstGeom>
          <a:ln w="127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EB7122A-8D5E-4B46-B675-8FA052A3D22B}"/>
              </a:ext>
            </a:extLst>
          </p:cNvPr>
          <p:cNvSpPr txBox="1"/>
          <p:nvPr/>
        </p:nvSpPr>
        <p:spPr>
          <a:xfrm>
            <a:off x="196608" y="78841"/>
            <a:ext cx="7955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Demos of EGIS tools : RESQML-CAD and RESQML-GIS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2FED47-0DD0-4572-BF44-26485AD7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792D-4FA9-4A22-B70E-A545F8303082}" type="slidenum">
              <a:rPr lang="fr-FR" smtClean="0"/>
              <a:t>11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1E7C51-20FE-4C45-89F5-F770DE160BAC}"/>
              </a:ext>
            </a:extLst>
          </p:cNvPr>
          <p:cNvSpPr txBox="1"/>
          <p:nvPr/>
        </p:nvSpPr>
        <p:spPr>
          <a:xfrm>
            <a:off x="474274" y="830755"/>
            <a:ext cx="663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6"/>
                </a:solidFill>
              </a:rPr>
              <a:t>Thank you for your attention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D42E81-5A92-46D1-8393-CD1E02766533}"/>
              </a:ext>
            </a:extLst>
          </p:cNvPr>
          <p:cNvSpPr txBox="1"/>
          <p:nvPr/>
        </p:nvSpPr>
        <p:spPr>
          <a:xfrm>
            <a:off x="765110" y="1529310"/>
            <a:ext cx="599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Jean-Marie.Leonard@egis-group.com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D9E3FA-C31F-AF75-1AF5-3437E3F32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5" y="2663"/>
            <a:ext cx="2809875" cy="66675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FF4C838-85D4-9E4B-56F1-16A76D342E9E}"/>
              </a:ext>
            </a:extLst>
          </p:cNvPr>
          <p:cNvSpPr txBox="1">
            <a:spLocks/>
          </p:cNvSpPr>
          <p:nvPr/>
        </p:nvSpPr>
        <p:spPr>
          <a:xfrm>
            <a:off x="786883" y="2582081"/>
            <a:ext cx="3103979" cy="15233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>
              <a:buFont typeface="Wingdings" panose="05000000000000000000" pitchFamily="2" charset="2"/>
              <a:buChar char="q"/>
            </a:pPr>
            <a:r>
              <a:rPr lang="en-US" altLang="fr-FR" sz="1700" b="1" dirty="0">
                <a:solidFill>
                  <a:srgbClr val="FF0000"/>
                </a:solidFill>
                <a:sym typeface="Wingdings" panose="05000000000000000000" pitchFamily="2" charset="2"/>
              </a:rPr>
              <a:t>DEMOs of RESQML-CAD</a:t>
            </a:r>
            <a:endParaRPr lang="en-US" altLang="fr-FR" sz="1700" b="1" dirty="0">
              <a:solidFill>
                <a:srgbClr val="FF0000"/>
              </a:solidFill>
            </a:endParaRP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fr-FR" altLang="fr-FR" sz="1700" dirty="0">
                <a:sym typeface="Wingdings" panose="05000000000000000000" pitchFamily="2" charset="2"/>
              </a:rPr>
              <a:t>3D </a:t>
            </a:r>
            <a:r>
              <a:rPr lang="fr-FR" altLang="fr-FR" sz="1700" dirty="0" err="1">
                <a:sym typeface="Wingdings" panose="05000000000000000000" pitchFamily="2" charset="2"/>
              </a:rPr>
              <a:t>Geomodels</a:t>
            </a:r>
            <a:r>
              <a:rPr lang="fr-FR" altLang="fr-FR" sz="1700" dirty="0">
                <a:sym typeface="Wingdings" panose="05000000000000000000" pitchFamily="2" charset="2"/>
              </a:rPr>
              <a:t> Import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fr-FR" altLang="fr-FR" sz="1700" dirty="0" err="1">
                <a:sym typeface="Wingdings" panose="05000000000000000000" pitchFamily="2" charset="2"/>
              </a:rPr>
              <a:t>Boreholes</a:t>
            </a:r>
            <a:r>
              <a:rPr lang="fr-FR" altLang="fr-FR" sz="1700" dirty="0">
                <a:sym typeface="Wingdings" panose="05000000000000000000" pitchFamily="2" charset="2"/>
              </a:rPr>
              <a:t> Import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fr-FR" altLang="fr-FR" sz="1700" dirty="0" err="1">
                <a:sym typeface="Wingdings" panose="05000000000000000000" pitchFamily="2" charset="2"/>
              </a:rPr>
              <a:t>Add</a:t>
            </a:r>
            <a:r>
              <a:rPr lang="fr-FR" altLang="fr-FR" sz="1700" dirty="0">
                <a:sym typeface="Wingdings" panose="05000000000000000000" pitchFamily="2" charset="2"/>
              </a:rPr>
              <a:t> </a:t>
            </a:r>
            <a:r>
              <a:rPr lang="fr-FR" altLang="fr-FR" sz="1700" dirty="0" err="1">
                <a:sym typeface="Wingdings" panose="05000000000000000000" pitchFamily="2" charset="2"/>
              </a:rPr>
              <a:t>Fence</a:t>
            </a:r>
            <a:r>
              <a:rPr lang="fr-FR" altLang="fr-FR" sz="1700" dirty="0">
                <a:sym typeface="Wingdings" panose="05000000000000000000" pitchFamily="2" charset="2"/>
              </a:rPr>
              <a:t> </a:t>
            </a:r>
            <a:r>
              <a:rPr lang="fr-FR" altLang="fr-FR" sz="1700" dirty="0" err="1">
                <a:sym typeface="Wingdings" panose="05000000000000000000" pitchFamily="2" charset="2"/>
              </a:rPr>
              <a:t>Diagrams</a:t>
            </a:r>
            <a:endParaRPr lang="en-US" altLang="fr-FR" sz="17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0BE0CC-F4DB-BF53-BD34-A537DE46EE24}"/>
              </a:ext>
            </a:extLst>
          </p:cNvPr>
          <p:cNvSpPr txBox="1">
            <a:spLocks/>
          </p:cNvSpPr>
          <p:nvPr/>
        </p:nvSpPr>
        <p:spPr>
          <a:xfrm>
            <a:off x="3800140" y="2582080"/>
            <a:ext cx="2703296" cy="12994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>
              <a:buFont typeface="Wingdings" panose="05000000000000000000" pitchFamily="2" charset="2"/>
              <a:buChar char="q"/>
            </a:pPr>
            <a:r>
              <a:rPr lang="en-US" altLang="fr-FR" sz="1700" b="1" dirty="0">
                <a:solidFill>
                  <a:srgbClr val="FF0000"/>
                </a:solidFill>
                <a:sym typeface="Wingdings" panose="05000000000000000000" pitchFamily="2" charset="2"/>
              </a:rPr>
              <a:t>DEMOs of RESQML-GIS</a:t>
            </a:r>
            <a:endParaRPr lang="en-US" altLang="fr-FR" sz="1700" b="1" dirty="0">
              <a:solidFill>
                <a:srgbClr val="FF0000"/>
              </a:solidFill>
            </a:endParaRPr>
          </a:p>
          <a:p>
            <a:pPr marL="0" lvl="1" indent="0">
              <a:spcBef>
                <a:spcPts val="600"/>
              </a:spcBef>
              <a:buNone/>
            </a:pPr>
            <a:r>
              <a:rPr lang="en-US" altLang="fr-FR" sz="1700" dirty="0">
                <a:sym typeface="Wingdings" panose="05000000000000000000" pitchFamily="2" charset="2"/>
              </a:rPr>
              <a:t> </a:t>
            </a:r>
            <a:r>
              <a:rPr lang="fr-FR" altLang="fr-FR" sz="1700" dirty="0" err="1">
                <a:sym typeface="Wingdings" panose="05000000000000000000" pitchFamily="2" charset="2"/>
              </a:rPr>
              <a:t>Boreholes</a:t>
            </a:r>
            <a:r>
              <a:rPr lang="fr-FR" altLang="fr-FR" sz="1700" dirty="0">
                <a:sym typeface="Wingdings" panose="05000000000000000000" pitchFamily="2" charset="2"/>
              </a:rPr>
              <a:t> Import</a:t>
            </a:r>
            <a:br>
              <a:rPr lang="fr-FR" altLang="fr-FR" sz="1700" dirty="0">
                <a:sym typeface="Wingdings" panose="05000000000000000000" pitchFamily="2" charset="2"/>
              </a:rPr>
            </a:br>
            <a:endParaRPr lang="en-US" altLang="fr-FR" sz="17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22D3E6B-700C-F40F-ABA6-EA983D18583D}"/>
              </a:ext>
            </a:extLst>
          </p:cNvPr>
          <p:cNvSpPr txBox="1"/>
          <p:nvPr/>
        </p:nvSpPr>
        <p:spPr>
          <a:xfrm>
            <a:off x="989045" y="2030106"/>
            <a:ext cx="540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Tel : +33 (0) 635 128 196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C9952A4-F598-5FAE-FE04-50AE0AD92DD1}"/>
              </a:ext>
            </a:extLst>
          </p:cNvPr>
          <p:cNvSpPr txBox="1">
            <a:spLocks/>
          </p:cNvSpPr>
          <p:nvPr/>
        </p:nvSpPr>
        <p:spPr>
          <a:xfrm>
            <a:off x="772860" y="4031579"/>
            <a:ext cx="3771151" cy="12785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>
              <a:buFont typeface="Wingdings" panose="05000000000000000000" pitchFamily="2" charset="2"/>
              <a:buChar char="q"/>
            </a:pPr>
            <a:r>
              <a:rPr lang="en-US" altLang="fr-FR" sz="1700" b="1" dirty="0">
                <a:solidFill>
                  <a:srgbClr val="FF0000"/>
                </a:solidFill>
                <a:sym typeface="Wingdings" panose="05000000000000000000" pitchFamily="2" charset="2"/>
              </a:rPr>
              <a:t>The content of the RESQML files</a:t>
            </a:r>
            <a:endParaRPr lang="en-US" altLang="fr-FR" sz="1700" b="1" dirty="0">
              <a:solidFill>
                <a:srgbClr val="FF0000"/>
              </a:solidFill>
            </a:endParaRP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fr-FR" altLang="fr-FR" sz="1700" dirty="0">
                <a:sym typeface="Wingdings" panose="05000000000000000000" pitchFamily="2" charset="2"/>
              </a:rPr>
              <a:t>Explore the EPC file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sz="1700" dirty="0"/>
              <a:t>Find the data contained in the HDF5 file for any element of the EPC file.</a:t>
            </a:r>
            <a:br>
              <a:rPr lang="fr-FR" altLang="fr-FR" sz="1700" dirty="0">
                <a:sym typeface="Wingdings" panose="05000000000000000000" pitchFamily="2" charset="2"/>
              </a:rPr>
            </a:br>
            <a:endParaRPr lang="en-US" altLang="fr-FR" sz="1700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13CFA167-A671-2AB0-1BCF-F30D88F5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970" y="867892"/>
            <a:ext cx="4857952" cy="247065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D19F840-787E-18C6-4211-E90EE8682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700" y="3489780"/>
            <a:ext cx="4542154" cy="2987457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DE003E3-406C-B1F9-BCF4-237E6C0F17F9}"/>
              </a:ext>
            </a:extLst>
          </p:cNvPr>
          <p:cNvSpPr txBox="1">
            <a:spLocks/>
          </p:cNvSpPr>
          <p:nvPr/>
        </p:nvSpPr>
        <p:spPr>
          <a:xfrm>
            <a:off x="4930300" y="5713594"/>
            <a:ext cx="2331399" cy="7417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buNone/>
            </a:pPr>
            <a:r>
              <a:rPr lang="fr-FR" altLang="fr-FR" sz="1700" b="1" i="1" dirty="0">
                <a:sym typeface="Wingdings" panose="05000000000000000000" pitchFamily="2" charset="2"/>
              </a:rPr>
              <a:t>3D </a:t>
            </a:r>
            <a:r>
              <a:rPr lang="fr-FR" altLang="fr-FR" sz="1700" b="1" i="1" dirty="0" err="1">
                <a:sym typeface="Wingdings" panose="05000000000000000000" pitchFamily="2" charset="2"/>
              </a:rPr>
              <a:t>geotechnical</a:t>
            </a:r>
            <a:r>
              <a:rPr lang="fr-FR" altLang="fr-FR" sz="1700" b="1" i="1" dirty="0">
                <a:sym typeface="Wingdings" panose="05000000000000000000" pitchFamily="2" charset="2"/>
              </a:rPr>
              <a:t> model</a:t>
            </a:r>
            <a:r>
              <a:rPr lang="en-US" altLang="fr-FR" sz="1700" b="1" i="1" dirty="0">
                <a:sym typeface="Wingdings" panose="05000000000000000000" pitchFamily="2" charset="2"/>
              </a:rPr>
              <a:t> of the </a:t>
            </a:r>
            <a:r>
              <a:rPr lang="en-US" altLang="fr-FR" sz="1700" b="1" i="1" dirty="0" err="1">
                <a:sym typeface="Wingdings" panose="05000000000000000000" pitchFamily="2" charset="2"/>
              </a:rPr>
              <a:t>Ilot</a:t>
            </a:r>
            <a:r>
              <a:rPr lang="en-US" altLang="fr-FR" sz="1700" b="1" i="1" dirty="0">
                <a:sym typeface="Wingdings" panose="05000000000000000000" pitchFamily="2" charset="2"/>
              </a:rPr>
              <a:t> Charles III, Monaco.</a:t>
            </a:r>
            <a:endParaRPr lang="fr-FR" altLang="fr-FR" sz="1700" b="1" i="1" dirty="0">
              <a:sym typeface="Wingdings" panose="05000000000000000000" pitchFamily="2" charset="2"/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5474AE95-7116-E1F0-7D40-38E0AC217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949" y="4348892"/>
            <a:ext cx="2210109" cy="1371792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9276C82A-B5D4-2C57-1ACD-15D7C1889EC9}"/>
              </a:ext>
            </a:extLst>
          </p:cNvPr>
          <p:cNvSpPr txBox="1"/>
          <p:nvPr/>
        </p:nvSpPr>
        <p:spPr>
          <a:xfrm>
            <a:off x="318844" y="5390049"/>
            <a:ext cx="44739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The authors address their thanks to all the team which organized this 6th European Meeting on 3D Geomodelling</a:t>
            </a:r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ED9FDFA-05FE-46AD-B4A7-3D96244F0EF3}"/>
              </a:ext>
            </a:extLst>
          </p:cNvPr>
          <p:cNvCxnSpPr>
            <a:cxnSpLocks/>
          </p:cNvCxnSpPr>
          <p:nvPr/>
        </p:nvCxnSpPr>
        <p:spPr>
          <a:xfrm flipH="1">
            <a:off x="0" y="632912"/>
            <a:ext cx="9382125" cy="0"/>
          </a:xfrm>
          <a:prstGeom prst="line">
            <a:avLst/>
          </a:prstGeom>
          <a:ln w="127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EB7122A-8D5E-4B46-B675-8FA052A3D22B}"/>
              </a:ext>
            </a:extLst>
          </p:cNvPr>
          <p:cNvSpPr txBox="1"/>
          <p:nvPr/>
        </p:nvSpPr>
        <p:spPr>
          <a:xfrm>
            <a:off x="159489" y="74428"/>
            <a:ext cx="9239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we presented at the 5th European Meeting (Bern, 2019)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D84D9E-03E6-41F1-AB49-878121E2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792D-4FA9-4A22-B70E-A545F8303082}" type="slidenum">
              <a:rPr lang="fr-FR" smtClean="0"/>
              <a:t>2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63496E4-EADB-BF23-65A0-2782D3EA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5" y="2663"/>
            <a:ext cx="2809875" cy="666750"/>
          </a:xfrm>
          <a:prstGeom prst="rect">
            <a:avLst/>
          </a:prstGeom>
        </p:spPr>
      </p:pic>
      <p:sp>
        <p:nvSpPr>
          <p:cNvPr id="86" name="ZoneTexte 85">
            <a:extLst>
              <a:ext uri="{FF2B5EF4-FFF2-40B4-BE49-F238E27FC236}">
                <a16:creationId xmlns:a16="http://schemas.microsoft.com/office/drawing/2014/main" id="{7C9394E9-D7B5-AE87-561A-E9D76B9DE348}"/>
              </a:ext>
            </a:extLst>
          </p:cNvPr>
          <p:cNvSpPr txBox="1"/>
          <p:nvPr/>
        </p:nvSpPr>
        <p:spPr>
          <a:xfrm>
            <a:off x="423296" y="1783967"/>
            <a:ext cx="1126070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altLang="fr-FR" sz="2000" b="1" dirty="0">
                <a:solidFill>
                  <a:srgbClr val="C00000"/>
                </a:solidFill>
              </a:rPr>
              <a:t> The EGIS solution of </a:t>
            </a:r>
            <a:r>
              <a:rPr lang="fr-FR" altLang="fr-FR" sz="2000" b="1" dirty="0" err="1">
                <a:solidFill>
                  <a:srgbClr val="C00000"/>
                </a:solidFill>
              </a:rPr>
              <a:t>interoperability</a:t>
            </a:r>
            <a:r>
              <a:rPr lang="fr-FR" altLang="fr-FR" sz="2000" b="1" dirty="0">
                <a:solidFill>
                  <a:srgbClr val="C00000"/>
                </a:solidFill>
              </a:rPr>
              <a:t> </a:t>
            </a:r>
            <a:r>
              <a:rPr lang="fr-FR" altLang="fr-FR" sz="2000" b="1" dirty="0" err="1">
                <a:solidFill>
                  <a:srgbClr val="C00000"/>
                </a:solidFill>
              </a:rPr>
              <a:t>between</a:t>
            </a:r>
            <a:r>
              <a:rPr lang="fr-FR" altLang="fr-FR" sz="2000" b="1" dirty="0">
                <a:solidFill>
                  <a:srgbClr val="C00000"/>
                </a:solidFill>
              </a:rPr>
              <a:t> GDM-</a:t>
            </a:r>
            <a:r>
              <a:rPr lang="fr-FR" altLang="fr-FR" sz="2000" b="1" dirty="0" err="1">
                <a:solidFill>
                  <a:srgbClr val="C00000"/>
                </a:solidFill>
              </a:rPr>
              <a:t>MultiLayer</a:t>
            </a:r>
            <a:r>
              <a:rPr lang="fr-FR" altLang="fr-FR" sz="2000" b="1" dirty="0">
                <a:solidFill>
                  <a:srgbClr val="C00000"/>
                </a:solidFill>
              </a:rPr>
              <a:t> and Autodesk Civil 3D :</a:t>
            </a:r>
            <a:endParaRPr lang="en-GB" altLang="fr-FR" sz="2000" dirty="0">
              <a:solidFill>
                <a:srgbClr val="C00000"/>
              </a:solidFill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fr-FR" sz="1600" dirty="0"/>
              <a:t> We use GDM-</a:t>
            </a:r>
            <a:r>
              <a:rPr lang="en-GB" altLang="fr-FR" sz="1600" dirty="0" err="1"/>
              <a:t>MultiLayer</a:t>
            </a:r>
            <a:r>
              <a:rPr lang="en-GB" altLang="fr-FR" sz="1600" dirty="0"/>
              <a:t> (BRGM) because it is cheaper than </a:t>
            </a:r>
            <a:r>
              <a:rPr lang="en-GB" altLang="fr-FR" sz="1600" dirty="0" err="1"/>
              <a:t>GoCAD</a:t>
            </a:r>
            <a:r>
              <a:rPr lang="en-GB" altLang="fr-FR" sz="1600" dirty="0"/>
              <a:t>, Petrel, </a:t>
            </a:r>
            <a:r>
              <a:rPr lang="en-GB" altLang="fr-FR" sz="1600" dirty="0" err="1"/>
              <a:t>EarthVision</a:t>
            </a:r>
            <a:r>
              <a:rPr lang="en-GB" altLang="fr-FR" sz="1600" dirty="0"/>
              <a:t> and it is well adapted for our projects of civil engineering but it cannot export in RESQML format.</a:t>
            </a: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EAF95B61-1B36-BF88-92AF-2DED9F205EC6}"/>
              </a:ext>
            </a:extLst>
          </p:cNvPr>
          <p:cNvGrpSpPr/>
          <p:nvPr/>
        </p:nvGrpSpPr>
        <p:grpSpPr>
          <a:xfrm>
            <a:off x="5035710" y="3442598"/>
            <a:ext cx="6571374" cy="2119255"/>
            <a:chOff x="5109602" y="1452732"/>
            <a:chExt cx="6571374" cy="2119255"/>
          </a:xfrm>
        </p:grpSpPr>
        <p:sp>
          <p:nvSpPr>
            <p:cNvPr id="89" name="ZoneTexte 101">
              <a:extLst>
                <a:ext uri="{FF2B5EF4-FFF2-40B4-BE49-F238E27FC236}">
                  <a16:creationId xmlns:a16="http://schemas.microsoft.com/office/drawing/2014/main" id="{2B94DFCB-6F49-66E3-85F3-CFC8F8145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8049" y="1452732"/>
              <a:ext cx="2363787" cy="830997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Aft>
                  <a:spcPts val="1200"/>
                </a:spcAft>
                <a:buFont typeface="Segoe UI" panose="020B0502040204020203" pitchFamily="34" charset="0"/>
                <a:defRPr sz="2400">
                  <a:solidFill>
                    <a:schemeClr val="accent2"/>
                  </a:solidFill>
                  <a:latin typeface="Segoe UI" panose="020B0502040204020203" pitchFamily="34" charset="0"/>
                </a:defRPr>
              </a:lvl1pPr>
              <a:lvl2pPr marL="742950" indent="-285750">
                <a:spcBef>
                  <a:spcPts val="600"/>
                </a:spcBef>
                <a:buFont typeface="Segoe UI" panose="020B0502040204020203" pitchFamily="34" charset="0"/>
                <a:defRPr sz="2000" b="1">
                  <a:solidFill>
                    <a:schemeClr val="accent1"/>
                  </a:solidFill>
                  <a:latin typeface="Segoe UI" panose="020B0502040204020203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chemeClr val="accent1"/>
                </a:buClr>
                <a:buSzPct val="90000"/>
                <a:buFont typeface="Segoe UI" panose="020B0502040204020203" pitchFamily="34" charset="0"/>
                <a:buChar char="▬"/>
                <a:defRPr>
                  <a:solidFill>
                    <a:schemeClr val="accent1"/>
                  </a:solidFill>
                  <a:latin typeface="Segoe UI" panose="020B0502040204020203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00A4A6"/>
                </a:buClr>
                <a:buSzPct val="90000"/>
                <a:buFont typeface="Segoe UI" panose="020B0502040204020203" pitchFamily="34" charset="0"/>
                <a:buChar char="▬"/>
                <a:defRPr>
                  <a:solidFill>
                    <a:schemeClr val="accent1"/>
                  </a:solidFill>
                  <a:latin typeface="Segoe UI" panose="020B0502040204020203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FontTx/>
                <a:buNone/>
              </a:pPr>
              <a:r>
                <a:rPr lang="fr-FR" altLang="fr-FR" sz="1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              </a:t>
              </a:r>
              <a:br>
                <a:rPr lang="fr-FR" altLang="fr-FR" sz="1200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fr-FR" altLang="fr-FR" sz="1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             </a:t>
              </a:r>
              <a:r>
                <a:rPr lang="fr-FR" altLang="fr-FR" sz="18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     Autodesk </a:t>
              </a:r>
              <a:br>
                <a:rPr lang="fr-FR" altLang="fr-FR" sz="1800" b="1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fr-FR" altLang="fr-FR" sz="18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              Civil-3D</a:t>
              </a:r>
            </a:p>
          </p:txBody>
        </p:sp>
        <p:sp>
          <p:nvSpPr>
            <p:cNvPr id="90" name="ZoneTexte 102">
              <a:extLst>
                <a:ext uri="{FF2B5EF4-FFF2-40B4-BE49-F238E27FC236}">
                  <a16:creationId xmlns:a16="http://schemas.microsoft.com/office/drawing/2014/main" id="{415F8247-683D-762F-B01E-C055B67686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307" y="1761017"/>
              <a:ext cx="1174750" cy="5842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Aft>
                  <a:spcPts val="1200"/>
                </a:spcAft>
                <a:buFont typeface="Segoe UI" panose="020B0502040204020203" pitchFamily="34" charset="0"/>
                <a:defRPr sz="2400">
                  <a:solidFill>
                    <a:schemeClr val="accent2"/>
                  </a:solidFill>
                  <a:latin typeface="Segoe UI" panose="020B0502040204020203" pitchFamily="34" charset="0"/>
                </a:defRPr>
              </a:lvl1pPr>
              <a:lvl2pPr marL="742950" indent="-285750">
                <a:spcBef>
                  <a:spcPts val="600"/>
                </a:spcBef>
                <a:buFont typeface="Segoe UI" panose="020B0502040204020203" pitchFamily="34" charset="0"/>
                <a:defRPr sz="2000" b="1">
                  <a:solidFill>
                    <a:schemeClr val="accent1"/>
                  </a:solidFill>
                  <a:latin typeface="Segoe UI" panose="020B0502040204020203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chemeClr val="accent1"/>
                </a:buClr>
                <a:buSzPct val="90000"/>
                <a:buFont typeface="Segoe UI" panose="020B0502040204020203" pitchFamily="34" charset="0"/>
                <a:buChar char="▬"/>
                <a:defRPr>
                  <a:solidFill>
                    <a:schemeClr val="accent1"/>
                  </a:solidFill>
                  <a:latin typeface="Segoe UI" panose="020B0502040204020203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00A4A6"/>
                </a:buClr>
                <a:buSzPct val="90000"/>
                <a:buFont typeface="Segoe UI" panose="020B0502040204020203" pitchFamily="34" charset="0"/>
                <a:buChar char="▬"/>
                <a:defRPr>
                  <a:solidFill>
                    <a:schemeClr val="accent1"/>
                  </a:solidFill>
                  <a:latin typeface="Segoe UI" panose="020B0502040204020203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r>
                <a:rPr lang="fr-FR" altLang="fr-FR" sz="16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RESQMLCAD</a:t>
              </a:r>
            </a:p>
          </p:txBody>
        </p:sp>
        <p:sp>
          <p:nvSpPr>
            <p:cNvPr id="91" name="ZoneTexte 101">
              <a:extLst>
                <a:ext uri="{FF2B5EF4-FFF2-40B4-BE49-F238E27FC236}">
                  <a16:creationId xmlns:a16="http://schemas.microsoft.com/office/drawing/2014/main" id="{1E6857E8-399D-BAE8-2BC6-71F08F099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9295" y="1499498"/>
              <a:ext cx="2751681" cy="615553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Aft>
                  <a:spcPts val="1200"/>
                </a:spcAft>
                <a:buFont typeface="Segoe UI" panose="020B0502040204020203" pitchFamily="34" charset="0"/>
                <a:defRPr sz="2400">
                  <a:solidFill>
                    <a:schemeClr val="accent2"/>
                  </a:solidFill>
                  <a:latin typeface="Segoe UI" panose="020B0502040204020203" pitchFamily="34" charset="0"/>
                </a:defRPr>
              </a:lvl1pPr>
              <a:lvl2pPr marL="742950" indent="-285750">
                <a:spcBef>
                  <a:spcPts val="600"/>
                </a:spcBef>
                <a:buFont typeface="Segoe UI" panose="020B0502040204020203" pitchFamily="34" charset="0"/>
                <a:defRPr sz="2000" b="1">
                  <a:solidFill>
                    <a:schemeClr val="accent1"/>
                  </a:solidFill>
                  <a:latin typeface="Segoe UI" panose="020B0502040204020203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chemeClr val="accent1"/>
                </a:buClr>
                <a:buSzPct val="90000"/>
                <a:buFont typeface="Segoe UI" panose="020B0502040204020203" pitchFamily="34" charset="0"/>
                <a:buChar char="▬"/>
                <a:defRPr>
                  <a:solidFill>
                    <a:schemeClr val="accent1"/>
                  </a:solidFill>
                  <a:latin typeface="Segoe UI" panose="020B0502040204020203" pitchFamily="34" charset="0"/>
                </a:defRPr>
              </a:lvl3pPr>
              <a:lvl4pPr marL="1600200" indent="-228600">
                <a:spcBef>
                  <a:spcPts val="600"/>
                </a:spcBef>
                <a:buClr>
                  <a:srgbClr val="00A4A6"/>
                </a:buClr>
                <a:buSzPct val="90000"/>
                <a:buFont typeface="Segoe UI" panose="020B0502040204020203" pitchFamily="34" charset="0"/>
                <a:buChar char="▬"/>
                <a:defRPr>
                  <a:solidFill>
                    <a:schemeClr val="accent1"/>
                  </a:solidFill>
                  <a:latin typeface="Segoe UI" panose="020B0502040204020203" pitchFamily="34" charset="0"/>
                </a:defRPr>
              </a:lvl4pPr>
              <a:lvl5pPr marL="2057400" indent="-228600">
                <a:spcBef>
                  <a:spcPts val="600"/>
                </a:spcBef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A4A6"/>
                </a:buClr>
                <a:buSzPct val="110000"/>
                <a:buFont typeface="Webdings" panose="05030102010509060703" pitchFamily="18" charset="2"/>
                <a:buChar char=""/>
                <a:defRPr sz="1600">
                  <a:solidFill>
                    <a:srgbClr val="00A4A6"/>
                  </a:solidFill>
                  <a:latin typeface="Segoe UI" panose="020B0502040204020203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Tx/>
                <a:buNone/>
              </a:pPr>
              <a:r>
                <a:rPr lang="fr-FR" altLang="fr-FR" sz="1800" b="1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Other</a:t>
              </a:r>
              <a:r>
                <a:rPr lang="fr-FR" altLang="fr-FR" sz="18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 BIM Softwares</a:t>
              </a:r>
            </a:p>
            <a:p>
              <a:pPr algn="ctr" eaLnBrk="1" hangingPunct="1">
                <a:spcAft>
                  <a:spcPct val="0"/>
                </a:spcAft>
                <a:buFontTx/>
                <a:buNone/>
              </a:pPr>
              <a:r>
                <a:rPr lang="fr-FR" altLang="fr-FR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(</a:t>
              </a:r>
              <a:r>
                <a:rPr lang="fr-FR" altLang="fr-FR" sz="1600" b="1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Navisworks</a:t>
              </a:r>
              <a:r>
                <a:rPr lang="fr-FR" altLang="fr-FR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, </a:t>
              </a:r>
              <a:r>
                <a:rPr lang="fr-FR" altLang="fr-FR" sz="1600" b="1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Infraworks</a:t>
              </a:r>
              <a:r>
                <a:rPr lang="fr-FR" altLang="fr-FR" sz="16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grpSp>
          <p:nvGrpSpPr>
            <p:cNvPr id="92" name="Groupe 45">
              <a:extLst>
                <a:ext uri="{FF2B5EF4-FFF2-40B4-BE49-F238E27FC236}">
                  <a16:creationId xmlns:a16="http://schemas.microsoft.com/office/drawing/2014/main" id="{F6678503-E66B-95B7-2CF3-0CB71FA263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9844" y="2287245"/>
              <a:ext cx="2068246" cy="1284742"/>
              <a:chOff x="3772533" y="3694957"/>
              <a:chExt cx="1490759" cy="1087895"/>
            </a:xfrm>
          </p:grpSpPr>
          <p:grpSp>
            <p:nvGrpSpPr>
              <p:cNvPr id="97" name="Groupe 46">
                <a:extLst>
                  <a:ext uri="{FF2B5EF4-FFF2-40B4-BE49-F238E27FC236}">
                    <a16:creationId xmlns:a16="http://schemas.microsoft.com/office/drawing/2014/main" id="{6AF06515-3C9C-9A61-1B02-123852D8F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2533" y="3712845"/>
                <a:ext cx="1490759" cy="1070007"/>
                <a:chOff x="3871593" y="3867150"/>
                <a:chExt cx="1490759" cy="1070007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586A1C4C-2E9E-36D8-15F7-55B9BBCF69E8}"/>
                    </a:ext>
                  </a:extLst>
                </p:cNvPr>
                <p:cNvSpPr/>
                <p:nvPr/>
              </p:nvSpPr>
              <p:spPr>
                <a:xfrm>
                  <a:off x="3871593" y="3870904"/>
                  <a:ext cx="1490759" cy="106625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AC03E2D8-F828-DB42-3F44-4D3F47B19516}"/>
                    </a:ext>
                  </a:extLst>
                </p:cNvPr>
                <p:cNvSpPr/>
                <p:nvPr/>
              </p:nvSpPr>
              <p:spPr>
                <a:xfrm>
                  <a:off x="3871593" y="3867150"/>
                  <a:ext cx="84459" cy="8760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101" name="Triangle rectangle 100">
                  <a:extLst>
                    <a:ext uri="{FF2B5EF4-FFF2-40B4-BE49-F238E27FC236}">
                      <a16:creationId xmlns:a16="http://schemas.microsoft.com/office/drawing/2014/main" id="{F6C9EBBE-F663-FFF2-AB6A-FAB09E7E64C7}"/>
                    </a:ext>
                  </a:extLst>
                </p:cNvPr>
                <p:cNvSpPr/>
                <p:nvPr/>
              </p:nvSpPr>
              <p:spPr>
                <a:xfrm flipH="1">
                  <a:off x="3879734" y="3870904"/>
                  <a:ext cx="84459" cy="83849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98" name="ZoneTexte 47">
                <a:extLst>
                  <a:ext uri="{FF2B5EF4-FFF2-40B4-BE49-F238E27FC236}">
                    <a16:creationId xmlns:a16="http://schemas.microsoft.com/office/drawing/2014/main" id="{A0F3A221-0965-2669-5EFA-637A3F716C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7120" y="3694957"/>
                <a:ext cx="947580" cy="24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Aft>
                    <a:spcPts val="1200"/>
                  </a:spcAft>
                  <a:buFont typeface="Segoe UI" panose="020B0502040204020203" pitchFamily="34" charset="0"/>
                  <a:defRPr sz="2400">
                    <a:solidFill>
                      <a:schemeClr val="accent2"/>
                    </a:solidFill>
                    <a:latin typeface="Segoe UI" panose="020B0502040204020203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Segoe UI" panose="020B0502040204020203" pitchFamily="34" charset="0"/>
                  <a:defRPr sz="2000" b="1"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00A4A6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fr-FR" altLang="fr-FR" sz="14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DWG 2018 files</a:t>
                </a:r>
                <a:endParaRPr lang="fr-FR" altLang="fr-FR" sz="12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93" name="Image 46">
              <a:extLst>
                <a:ext uri="{FF2B5EF4-FFF2-40B4-BE49-F238E27FC236}">
                  <a16:creationId xmlns:a16="http://schemas.microsoft.com/office/drawing/2014/main" id="{2A10744B-60BA-1E09-E489-C84E83DF6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732" y="2547225"/>
              <a:ext cx="2010945" cy="990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4" name="Connecteur droit avec flèche 93">
              <a:extLst>
                <a:ext uri="{FF2B5EF4-FFF2-40B4-BE49-F238E27FC236}">
                  <a16:creationId xmlns:a16="http://schemas.microsoft.com/office/drawing/2014/main" id="{D839A516-D7B4-0F68-83DC-BE80C133C91A}"/>
                </a:ext>
              </a:extLst>
            </p:cNvPr>
            <p:cNvCxnSpPr/>
            <p:nvPr/>
          </p:nvCxnSpPr>
          <p:spPr>
            <a:xfrm flipV="1">
              <a:off x="9890653" y="2138668"/>
              <a:ext cx="803007" cy="82918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>
              <a:extLst>
                <a:ext uri="{FF2B5EF4-FFF2-40B4-BE49-F238E27FC236}">
                  <a16:creationId xmlns:a16="http://schemas.microsoft.com/office/drawing/2014/main" id="{C3C6467C-2EE2-285A-F29B-E4630E09B1EC}"/>
                </a:ext>
              </a:extLst>
            </p:cNvPr>
            <p:cNvCxnSpPr>
              <a:stCxn id="89" idx="2"/>
              <a:endCxn id="99" idx="1"/>
            </p:cNvCxnSpPr>
            <p:nvPr/>
          </p:nvCxnSpPr>
          <p:spPr>
            <a:xfrm>
              <a:off x="7219943" y="2283729"/>
              <a:ext cx="689901" cy="65866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>
              <a:extLst>
                <a:ext uri="{FF2B5EF4-FFF2-40B4-BE49-F238E27FC236}">
                  <a16:creationId xmlns:a16="http://schemas.microsoft.com/office/drawing/2014/main" id="{17B49E6A-AFA2-A0EE-AE9C-11B45BFA5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9602" y="2298585"/>
              <a:ext cx="887670" cy="69163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93A1463E-2D19-06CB-8CE8-C54696E1B6E9}"/>
              </a:ext>
            </a:extLst>
          </p:cNvPr>
          <p:cNvGrpSpPr/>
          <p:nvPr/>
        </p:nvGrpSpPr>
        <p:grpSpPr>
          <a:xfrm>
            <a:off x="688954" y="4358141"/>
            <a:ext cx="2603517" cy="2177561"/>
            <a:chOff x="762846" y="2368275"/>
            <a:chExt cx="2603517" cy="2177561"/>
          </a:xfrm>
        </p:grpSpPr>
        <p:grpSp>
          <p:nvGrpSpPr>
            <p:cNvPr id="103" name="Groupe 45">
              <a:extLst>
                <a:ext uri="{FF2B5EF4-FFF2-40B4-BE49-F238E27FC236}">
                  <a16:creationId xmlns:a16="http://schemas.microsoft.com/office/drawing/2014/main" id="{4F531F74-2066-C02C-424F-ED6A41B965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0427" y="2409523"/>
              <a:ext cx="1425936" cy="1138745"/>
              <a:chOff x="3772533" y="3694957"/>
              <a:chExt cx="1490759" cy="1087895"/>
            </a:xfrm>
          </p:grpSpPr>
          <p:grpSp>
            <p:nvGrpSpPr>
              <p:cNvPr id="115" name="Groupe 46">
                <a:extLst>
                  <a:ext uri="{FF2B5EF4-FFF2-40B4-BE49-F238E27FC236}">
                    <a16:creationId xmlns:a16="http://schemas.microsoft.com/office/drawing/2014/main" id="{A344CFEE-4E81-7FF1-AF56-17E9190117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2533" y="3712845"/>
                <a:ext cx="1490759" cy="1070007"/>
                <a:chOff x="3871593" y="3867150"/>
                <a:chExt cx="1490759" cy="1070007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1B6C3983-9CE6-CA9A-5AEB-DC16165602F6}"/>
                    </a:ext>
                  </a:extLst>
                </p:cNvPr>
                <p:cNvSpPr/>
                <p:nvPr/>
              </p:nvSpPr>
              <p:spPr>
                <a:xfrm>
                  <a:off x="3871593" y="3870904"/>
                  <a:ext cx="1490759" cy="106625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865791A9-25C1-C0CE-D1A7-937C9A235D4B}"/>
                    </a:ext>
                  </a:extLst>
                </p:cNvPr>
                <p:cNvSpPr/>
                <p:nvPr/>
              </p:nvSpPr>
              <p:spPr>
                <a:xfrm>
                  <a:off x="3871593" y="3867150"/>
                  <a:ext cx="84459" cy="8760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119" name="Triangle rectangle 118">
                  <a:extLst>
                    <a:ext uri="{FF2B5EF4-FFF2-40B4-BE49-F238E27FC236}">
                      <a16:creationId xmlns:a16="http://schemas.microsoft.com/office/drawing/2014/main" id="{59516EEA-16F3-063D-24D5-C7662F83AC63}"/>
                    </a:ext>
                  </a:extLst>
                </p:cNvPr>
                <p:cNvSpPr/>
                <p:nvPr/>
              </p:nvSpPr>
              <p:spPr>
                <a:xfrm flipH="1">
                  <a:off x="3879734" y="3870904"/>
                  <a:ext cx="84459" cy="83849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16" name="ZoneTexte 47">
                <a:extLst>
                  <a:ext uri="{FF2B5EF4-FFF2-40B4-BE49-F238E27FC236}">
                    <a16:creationId xmlns:a16="http://schemas.microsoft.com/office/drawing/2014/main" id="{F42D67B9-F2F7-5B2E-1A1D-D2C1FD9F61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6884" y="3694957"/>
                <a:ext cx="928057" cy="242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Aft>
                    <a:spcPts val="1200"/>
                  </a:spcAft>
                  <a:buFont typeface="Segoe UI" panose="020B0502040204020203" pitchFamily="34" charset="0"/>
                  <a:defRPr sz="2400">
                    <a:solidFill>
                      <a:schemeClr val="accent2"/>
                    </a:solidFill>
                    <a:latin typeface="Segoe UI" panose="020B0502040204020203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Segoe UI" panose="020B0502040204020203" pitchFamily="34" charset="0"/>
                  <a:defRPr sz="2000" b="1"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00A4A6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fr-FR" altLang="fr-FR" sz="14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GDM 3D Model</a:t>
                </a:r>
                <a:endParaRPr lang="fr-FR" altLang="fr-FR" sz="12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4" name="ZoneTexte 222">
              <a:extLst>
                <a:ext uri="{FF2B5EF4-FFF2-40B4-BE49-F238E27FC236}">
                  <a16:creationId xmlns:a16="http://schemas.microsoft.com/office/drawing/2014/main" id="{A79E7B00-FD90-255B-1556-060BEE0AF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325" y="3884116"/>
              <a:ext cx="2371725" cy="66172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120000"/>
                </a:spcBef>
                <a:buClr>
                  <a:srgbClr val="7D8A00"/>
                </a:buClr>
                <a:buFont typeface="Wingdings 2" pitchFamily="18" charset="2"/>
                <a:buChar char="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7D8A00"/>
                </a:buClr>
                <a:buFont typeface="Wingdings 2" pitchFamily="18" charset="2"/>
                <a:buChar char=""/>
                <a:defRPr sz="2000">
                  <a:solidFill>
                    <a:srgbClr val="7E7E7E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Clr>
                  <a:schemeClr val="bg2"/>
                </a:buClr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defRPr sz="1400" i="1">
                  <a:solidFill>
                    <a:srgbClr val="7E7E7E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fr-FR" altLang="fr-FR" sz="500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fr-FR" altLang="fr-FR" sz="1800" dirty="0"/>
                <a:t>GDM-Multilayer</a:t>
              </a:r>
              <a:br>
                <a:rPr lang="fr-FR" altLang="fr-FR" sz="1800" dirty="0"/>
              </a:br>
              <a:r>
                <a:rPr lang="fr-FR" altLang="fr-FR" sz="1400" dirty="0"/>
                <a:t>(BRGM </a:t>
              </a:r>
              <a:r>
                <a:rPr lang="fr-FR" altLang="fr-FR" sz="1400" dirty="0" err="1"/>
                <a:t>geomodeller</a:t>
              </a:r>
              <a:r>
                <a:rPr lang="fr-FR" altLang="fr-FR" sz="1400" dirty="0"/>
                <a:t>)</a:t>
              </a:r>
            </a:p>
          </p:txBody>
        </p:sp>
        <p:grpSp>
          <p:nvGrpSpPr>
            <p:cNvPr id="105" name="Groupe 104">
              <a:extLst>
                <a:ext uri="{FF2B5EF4-FFF2-40B4-BE49-F238E27FC236}">
                  <a16:creationId xmlns:a16="http://schemas.microsoft.com/office/drawing/2014/main" id="{D1D6948F-34FF-787E-2E39-428F2E54E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846" y="2368275"/>
              <a:ext cx="1087684" cy="1173279"/>
              <a:chOff x="3772662" y="3712845"/>
              <a:chExt cx="684142" cy="1077096"/>
            </a:xfrm>
          </p:grpSpPr>
          <p:grpSp>
            <p:nvGrpSpPr>
              <p:cNvPr id="110" name="Groupe 46">
                <a:extLst>
                  <a:ext uri="{FF2B5EF4-FFF2-40B4-BE49-F238E27FC236}">
                    <a16:creationId xmlns:a16="http://schemas.microsoft.com/office/drawing/2014/main" id="{9F95AB87-B805-555B-4028-A1976EBA3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2662" y="3712845"/>
                <a:ext cx="684142" cy="1077096"/>
                <a:chOff x="3871722" y="3867150"/>
                <a:chExt cx="684142" cy="1077096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71E14057-B787-53C3-A378-1FC99E9E7E6D}"/>
                    </a:ext>
                  </a:extLst>
                </p:cNvPr>
                <p:cNvSpPr/>
                <p:nvPr/>
              </p:nvSpPr>
              <p:spPr>
                <a:xfrm>
                  <a:off x="3879024" y="3883350"/>
                  <a:ext cx="676840" cy="106089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D239A353-88D1-150A-920E-DBE66F80279B}"/>
                    </a:ext>
                  </a:extLst>
                </p:cNvPr>
                <p:cNvSpPr/>
                <p:nvPr/>
              </p:nvSpPr>
              <p:spPr>
                <a:xfrm>
                  <a:off x="3871722" y="3867150"/>
                  <a:ext cx="84505" cy="873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114" name="Triangle rectangle 113">
                  <a:extLst>
                    <a:ext uri="{FF2B5EF4-FFF2-40B4-BE49-F238E27FC236}">
                      <a16:creationId xmlns:a16="http://schemas.microsoft.com/office/drawing/2014/main" id="{9829EF32-55E6-5F06-9AD7-00410576B34D}"/>
                    </a:ext>
                  </a:extLst>
                </p:cNvPr>
                <p:cNvSpPr/>
                <p:nvPr/>
              </p:nvSpPr>
              <p:spPr>
                <a:xfrm flipH="1">
                  <a:off x="3879675" y="3870326"/>
                  <a:ext cx="84505" cy="8416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111" name="ZoneTexte 47">
                <a:extLst>
                  <a:ext uri="{FF2B5EF4-FFF2-40B4-BE49-F238E27FC236}">
                    <a16:creationId xmlns:a16="http://schemas.microsoft.com/office/drawing/2014/main" id="{2F48952A-9F80-871C-74AE-13A00E9C45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9357" y="3763243"/>
                <a:ext cx="666670" cy="48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Aft>
                    <a:spcPts val="1200"/>
                  </a:spcAft>
                  <a:buFont typeface="Segoe UI" panose="020B0502040204020203" pitchFamily="34" charset="0"/>
                  <a:defRPr sz="2400">
                    <a:solidFill>
                      <a:schemeClr val="accent2"/>
                    </a:solidFill>
                    <a:latin typeface="Segoe UI" panose="020B0502040204020203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Segoe UI" panose="020B0502040204020203" pitchFamily="34" charset="0"/>
                  <a:defRPr sz="2000" b="1"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00A4A6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fr-FR" altLang="fr-FR" sz="1400" b="1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Boreholes</a:t>
                </a:r>
                <a:endParaRPr lang="fr-FR" altLang="fr-FR" sz="14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fr-FR" altLang="fr-FR" sz="14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Data</a:t>
                </a:r>
              </a:p>
            </p:txBody>
          </p:sp>
        </p:grpSp>
        <p:pic>
          <p:nvPicPr>
            <p:cNvPr id="106" name="Picture 6">
              <a:extLst>
                <a:ext uri="{FF2B5EF4-FFF2-40B4-BE49-F238E27FC236}">
                  <a16:creationId xmlns:a16="http://schemas.microsoft.com/office/drawing/2014/main" id="{63A6A970-7801-EC30-8494-119FD1640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119" y="2777947"/>
              <a:ext cx="1273240" cy="670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7" name="Connecteur droit avec flèche 106">
              <a:extLst>
                <a:ext uri="{FF2B5EF4-FFF2-40B4-BE49-F238E27FC236}">
                  <a16:creationId xmlns:a16="http://schemas.microsoft.com/office/drawing/2014/main" id="{C2237ABC-27A1-73DE-4E96-C95324F998AF}"/>
                </a:ext>
              </a:extLst>
            </p:cNvPr>
            <p:cNvCxnSpPr>
              <a:cxnSpLocks/>
            </p:cNvCxnSpPr>
            <p:nvPr/>
          </p:nvCxnSpPr>
          <p:spPr>
            <a:xfrm>
              <a:off x="1355314" y="3447035"/>
              <a:ext cx="5584" cy="464572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avec flèche 107">
              <a:extLst>
                <a:ext uri="{FF2B5EF4-FFF2-40B4-BE49-F238E27FC236}">
                  <a16:creationId xmlns:a16="http://schemas.microsoft.com/office/drawing/2014/main" id="{008F2E3B-7C2B-6CAB-1731-CF346DCFA212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 flipV="1">
              <a:off x="2642680" y="3448878"/>
              <a:ext cx="4059" cy="43523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5794E429-1E2C-D5DF-C7FE-8B3B1969B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5165" y="2887839"/>
              <a:ext cx="1011345" cy="600075"/>
            </a:xfrm>
            <a:prstGeom prst="rect">
              <a:avLst/>
            </a:prstGeom>
          </p:spPr>
        </p:pic>
      </p:grp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91F8BE45-CB16-7C8D-EE06-9C22005D1406}"/>
              </a:ext>
            </a:extLst>
          </p:cNvPr>
          <p:cNvGrpSpPr/>
          <p:nvPr/>
        </p:nvGrpSpPr>
        <p:grpSpPr>
          <a:xfrm>
            <a:off x="842594" y="3394461"/>
            <a:ext cx="4549317" cy="2267415"/>
            <a:chOff x="842594" y="3142791"/>
            <a:chExt cx="4549317" cy="2267415"/>
          </a:xfrm>
        </p:grpSpPr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B06DF114-7B28-4C77-D47A-88AC33FE0EB1}"/>
                </a:ext>
              </a:extLst>
            </p:cNvPr>
            <p:cNvGrpSpPr/>
            <p:nvPr/>
          </p:nvGrpSpPr>
          <p:grpSpPr>
            <a:xfrm>
              <a:off x="1158986" y="3908846"/>
              <a:ext cx="1353337" cy="501544"/>
              <a:chOff x="1164709" y="5636041"/>
              <a:chExt cx="1353337" cy="501544"/>
            </a:xfrm>
          </p:grpSpPr>
          <p:cxnSp>
            <p:nvCxnSpPr>
              <p:cNvPr id="122" name="Connecteur droit avec flèche 121">
                <a:extLst>
                  <a:ext uri="{FF2B5EF4-FFF2-40B4-BE49-F238E27FC236}">
                    <a16:creationId xmlns:a16="http://schemas.microsoft.com/office/drawing/2014/main" id="{CD82F447-D7B1-7021-B9C1-931A432C8B7C}"/>
                  </a:ext>
                </a:extLst>
              </p:cNvPr>
              <p:cNvCxnSpPr>
                <a:cxnSpLocks/>
                <a:stCxn id="116" idx="0"/>
              </p:cNvCxnSpPr>
              <p:nvPr/>
            </p:nvCxnSpPr>
            <p:spPr>
              <a:xfrm flipV="1">
                <a:off x="2518046" y="5636041"/>
                <a:ext cx="0" cy="501544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avec flèche 122">
                <a:extLst>
                  <a:ext uri="{FF2B5EF4-FFF2-40B4-BE49-F238E27FC236}">
                    <a16:creationId xmlns:a16="http://schemas.microsoft.com/office/drawing/2014/main" id="{7ED080D8-4FB6-F514-35FC-C14DB0A110CC}"/>
                  </a:ext>
                </a:extLst>
              </p:cNvPr>
              <p:cNvCxnSpPr>
                <a:cxnSpLocks/>
                <a:stCxn id="112" idx="0"/>
              </p:cNvCxnSpPr>
              <p:nvPr/>
            </p:nvCxnSpPr>
            <p:spPr>
              <a:xfrm flipV="1">
                <a:off x="1164709" y="5636041"/>
                <a:ext cx="6849" cy="47794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5233E852-C722-0842-F25D-624BDA83DC57}"/>
                </a:ext>
              </a:extLst>
            </p:cNvPr>
            <p:cNvGrpSpPr/>
            <p:nvPr/>
          </p:nvGrpSpPr>
          <p:grpSpPr>
            <a:xfrm>
              <a:off x="842594" y="3142791"/>
              <a:ext cx="4549317" cy="2267415"/>
              <a:chOff x="848317" y="3142791"/>
              <a:chExt cx="4549317" cy="2267415"/>
            </a:xfrm>
          </p:grpSpPr>
          <p:sp>
            <p:nvSpPr>
              <p:cNvPr id="121" name="ZoneTexte 222">
                <a:extLst>
                  <a:ext uri="{FF2B5EF4-FFF2-40B4-BE49-F238E27FC236}">
                    <a16:creationId xmlns:a16="http://schemas.microsoft.com/office/drawing/2014/main" id="{FCA3C752-01C3-BDB8-1B86-9C25AF85AA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8317" y="3142791"/>
                <a:ext cx="2371725" cy="523220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120000"/>
                  </a:spcBef>
                  <a:buClr>
                    <a:srgbClr val="7D8A00"/>
                  </a:buClr>
                  <a:buFont typeface="Wingdings 2" pitchFamily="18" charset="2"/>
                  <a:buChar char="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7D8A00"/>
                  </a:buClr>
                  <a:buFont typeface="Wingdings 2" pitchFamily="18" charset="2"/>
                  <a:buChar char=""/>
                  <a:defRPr sz="2000">
                    <a:solidFill>
                      <a:srgbClr val="7E7E7E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defRPr sz="1400" i="1">
                    <a:solidFill>
                      <a:srgbClr val="7E7E7E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fr-FR" altLang="fr-FR" sz="500" dirty="0">
                  <a:solidFill>
                    <a:srgbClr val="FF000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fr-FR" altLang="fr-FR" sz="1800" dirty="0">
                    <a:solidFill>
                      <a:srgbClr val="FF0000"/>
                    </a:solidFill>
                  </a:rPr>
                  <a:t>RESQML </a:t>
                </a:r>
                <a:r>
                  <a:rPr lang="fr-FR" altLang="fr-FR" sz="1800" dirty="0" err="1">
                    <a:solidFill>
                      <a:srgbClr val="FF0000"/>
                    </a:solidFill>
                  </a:rPr>
                  <a:t>Builder</a:t>
                </a:r>
                <a:br>
                  <a:rPr lang="fr-FR" altLang="fr-FR" sz="1800" dirty="0">
                    <a:solidFill>
                      <a:srgbClr val="FF0000"/>
                    </a:solidFill>
                  </a:rPr>
                </a:br>
                <a:endParaRPr lang="fr-FR" altLang="fr-FR" sz="5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24" name="Groupe 46">
                <a:extLst>
                  <a:ext uri="{FF2B5EF4-FFF2-40B4-BE49-F238E27FC236}">
                    <a16:creationId xmlns:a16="http://schemas.microsoft.com/office/drawing/2014/main" id="{3E9C7797-2271-880D-3CDC-8ECD5E0CDA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1942" y="4007408"/>
                <a:ext cx="766115" cy="897776"/>
                <a:chOff x="3871722" y="3867150"/>
                <a:chExt cx="684141" cy="1077095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9EF8F848-751A-2FB4-51CD-3BEEAC476438}"/>
                    </a:ext>
                  </a:extLst>
                </p:cNvPr>
                <p:cNvSpPr/>
                <p:nvPr/>
              </p:nvSpPr>
              <p:spPr>
                <a:xfrm>
                  <a:off x="3879023" y="3883350"/>
                  <a:ext cx="676840" cy="106089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0CD88D45-28E3-5623-8F5E-143704966ACE}"/>
                    </a:ext>
                  </a:extLst>
                </p:cNvPr>
                <p:cNvSpPr/>
                <p:nvPr/>
              </p:nvSpPr>
              <p:spPr>
                <a:xfrm>
                  <a:off x="3871722" y="3867150"/>
                  <a:ext cx="84505" cy="873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134" name="Triangle rectangle 133">
                  <a:extLst>
                    <a:ext uri="{FF2B5EF4-FFF2-40B4-BE49-F238E27FC236}">
                      <a16:creationId xmlns:a16="http://schemas.microsoft.com/office/drawing/2014/main" id="{477D9357-54E9-EBD8-9CC8-CE8C652A6D12}"/>
                    </a:ext>
                  </a:extLst>
                </p:cNvPr>
                <p:cNvSpPr/>
                <p:nvPr/>
              </p:nvSpPr>
              <p:spPr>
                <a:xfrm flipH="1">
                  <a:off x="3879675" y="3870326"/>
                  <a:ext cx="84505" cy="8416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grpSp>
            <p:nvGrpSpPr>
              <p:cNvPr id="125" name="Groupe 46">
                <a:extLst>
                  <a:ext uri="{FF2B5EF4-FFF2-40B4-BE49-F238E27FC236}">
                    <a16:creationId xmlns:a16="http://schemas.microsoft.com/office/drawing/2014/main" id="{6220BBF5-9ABC-CE16-9556-CB63B30586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2516" y="4512430"/>
                <a:ext cx="766115" cy="897776"/>
                <a:chOff x="3871722" y="3867150"/>
                <a:chExt cx="684141" cy="1077095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5E19A2F7-98F0-AD82-7207-7EDE9383FFCF}"/>
                    </a:ext>
                  </a:extLst>
                </p:cNvPr>
                <p:cNvSpPr/>
                <p:nvPr/>
              </p:nvSpPr>
              <p:spPr>
                <a:xfrm>
                  <a:off x="3879023" y="3883350"/>
                  <a:ext cx="676840" cy="106089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AA14CD86-D591-96E0-A089-88472ECC7615}"/>
                    </a:ext>
                  </a:extLst>
                </p:cNvPr>
                <p:cNvSpPr/>
                <p:nvPr/>
              </p:nvSpPr>
              <p:spPr>
                <a:xfrm>
                  <a:off x="3871722" y="3867150"/>
                  <a:ext cx="84505" cy="873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131" name="Triangle rectangle 130">
                  <a:extLst>
                    <a:ext uri="{FF2B5EF4-FFF2-40B4-BE49-F238E27FC236}">
                      <a16:creationId xmlns:a16="http://schemas.microsoft.com/office/drawing/2014/main" id="{5AC581D2-4DB2-C913-92B6-ECA44D55E085}"/>
                    </a:ext>
                  </a:extLst>
                </p:cNvPr>
                <p:cNvSpPr/>
                <p:nvPr/>
              </p:nvSpPr>
              <p:spPr>
                <a:xfrm flipH="1">
                  <a:off x="3879675" y="3870326"/>
                  <a:ext cx="84505" cy="8416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cxnSp>
            <p:nvCxnSpPr>
              <p:cNvPr id="126" name="Connecteur droit avec flèche 125">
                <a:extLst>
                  <a:ext uri="{FF2B5EF4-FFF2-40B4-BE49-F238E27FC236}">
                    <a16:creationId xmlns:a16="http://schemas.microsoft.com/office/drawing/2014/main" id="{D7A1041F-5951-C225-893C-15B9AAC93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6532" y="3691325"/>
                <a:ext cx="1045628" cy="1099236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ZoneTexte 38">
                <a:extLst>
                  <a:ext uri="{FF2B5EF4-FFF2-40B4-BE49-F238E27FC236}">
                    <a16:creationId xmlns:a16="http://schemas.microsoft.com/office/drawing/2014/main" id="{BF8AE0C9-2A9D-CE0C-C533-4EA8FB861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818" y="4074363"/>
                <a:ext cx="115021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b="1" dirty="0"/>
                  <a:t>EPC  +</a:t>
                </a:r>
              </a:p>
              <a:p>
                <a:pPr algn="ctr" eaLnBrk="1" hangingPunct="1"/>
                <a:endParaRPr lang="fr-FR" altLang="fr-FR" b="1" dirty="0"/>
              </a:p>
              <a:p>
                <a:pPr algn="ctr" eaLnBrk="1" hangingPunct="1"/>
                <a:r>
                  <a:rPr lang="fr-FR" altLang="fr-FR" b="1" dirty="0"/>
                  <a:t>HDF5</a:t>
                </a:r>
              </a:p>
            </p:txBody>
          </p:sp>
          <p:sp>
            <p:nvSpPr>
              <p:cNvPr id="128" name="ZoneTexte 38">
                <a:extLst>
                  <a:ext uri="{FF2B5EF4-FFF2-40B4-BE49-F238E27FC236}">
                    <a16:creationId xmlns:a16="http://schemas.microsoft.com/office/drawing/2014/main" id="{B359D62D-08C5-3E7E-9981-0ED839F97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271" y="3613997"/>
                <a:ext cx="16303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b="1" dirty="0"/>
                  <a:t>RESQML v2.2</a:t>
                </a:r>
              </a:p>
            </p:txBody>
          </p:sp>
        </p:grpSp>
      </p:grpSp>
      <p:sp>
        <p:nvSpPr>
          <p:cNvPr id="137" name="ZoneTexte 136">
            <a:extLst>
              <a:ext uri="{FF2B5EF4-FFF2-40B4-BE49-F238E27FC236}">
                <a16:creationId xmlns:a16="http://schemas.microsoft.com/office/drawing/2014/main" id="{A825A237-19B8-2E4B-F116-5FC7AD628B75}"/>
              </a:ext>
            </a:extLst>
          </p:cNvPr>
          <p:cNvSpPr txBox="1"/>
          <p:nvPr/>
        </p:nvSpPr>
        <p:spPr>
          <a:xfrm>
            <a:off x="3752719" y="5772480"/>
            <a:ext cx="78543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fr-FR" sz="1600" dirty="0"/>
              <a:t> RESQML-CAD is an add-in. It reads the RESQML files and draws the boreholes and the </a:t>
            </a:r>
            <a:r>
              <a:rPr lang="en-US" altLang="fr-FR" sz="1600" dirty="0" err="1"/>
              <a:t>geomodels</a:t>
            </a:r>
            <a:r>
              <a:rPr lang="en-US" altLang="fr-FR" sz="1600" dirty="0"/>
              <a:t> in 3D in the DWG files.</a:t>
            </a:r>
            <a:endParaRPr lang="en-GB" altLang="fr-FR" sz="1600" dirty="0"/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9E4B86D3-53DF-842D-42FC-B472D083098C}"/>
              </a:ext>
            </a:extLst>
          </p:cNvPr>
          <p:cNvSpPr txBox="1"/>
          <p:nvPr/>
        </p:nvSpPr>
        <p:spPr>
          <a:xfrm>
            <a:off x="423296" y="2693759"/>
            <a:ext cx="11260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buFont typeface="Wingdings" panose="05000000000000000000" pitchFamily="2" charset="2"/>
              <a:buChar char="q"/>
            </a:pPr>
            <a:r>
              <a:rPr lang="en-GB" altLang="fr-FR" sz="1600" dirty="0"/>
              <a:t> We developed </a:t>
            </a:r>
            <a:r>
              <a:rPr lang="en-US" altLang="fr-FR" sz="1600" dirty="0"/>
              <a:t>RESQML-Builder. It converts the boreholes data contained in the Excel file used by GDM-</a:t>
            </a:r>
            <a:r>
              <a:rPr lang="en-US" altLang="fr-FR" sz="1600" dirty="0" err="1"/>
              <a:t>MultiLayer</a:t>
            </a:r>
            <a:r>
              <a:rPr lang="en-US" altLang="fr-FR" sz="1600" dirty="0"/>
              <a:t> and the 3D </a:t>
            </a:r>
            <a:r>
              <a:rPr lang="en-US" altLang="fr-FR" sz="1600" dirty="0" err="1"/>
              <a:t>geomodels</a:t>
            </a:r>
            <a:r>
              <a:rPr lang="en-US" altLang="fr-FR" sz="1600" dirty="0"/>
              <a:t> produced by GDM-</a:t>
            </a:r>
            <a:r>
              <a:rPr lang="en-US" altLang="fr-FR" sz="1600" dirty="0" err="1"/>
              <a:t>MultiLayer</a:t>
            </a:r>
            <a:r>
              <a:rPr lang="en-US" altLang="fr-FR" sz="1600" dirty="0"/>
              <a:t> and it writes a pair of files in RESQML format. </a:t>
            </a:r>
            <a:endParaRPr lang="en-GB" altLang="fr-FR" sz="1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9B6411-FEF2-4580-BD3D-E9A041B9E936}"/>
              </a:ext>
            </a:extLst>
          </p:cNvPr>
          <p:cNvSpPr txBox="1"/>
          <p:nvPr/>
        </p:nvSpPr>
        <p:spPr>
          <a:xfrm>
            <a:off x="1866535" y="669461"/>
            <a:ext cx="9918028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fr-FR" sz="2000" b="1" dirty="0"/>
              <a:t>What is most important in my presentation is not the software that I am going to show you, but …. what you could develop for your needs thanks to the RESQML v2.2 format !</a:t>
            </a:r>
          </a:p>
        </p:txBody>
      </p:sp>
      <p:pic>
        <p:nvPicPr>
          <p:cNvPr id="7" name="Image 6" descr="Une image contenant Panneau de signalisation, signe&#10;&#10;Description générée automatiquement">
            <a:extLst>
              <a:ext uri="{FF2B5EF4-FFF2-40B4-BE49-F238E27FC236}">
                <a16:creationId xmlns:a16="http://schemas.microsoft.com/office/drawing/2014/main" id="{9DBD3375-D59C-E88C-99BF-FDE3F903CD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4" y="687029"/>
            <a:ext cx="117100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37" grpId="0"/>
      <p:bldP spid="1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ED9FDFA-05FE-46AD-B4A7-3D96244F0EF3}"/>
              </a:ext>
            </a:extLst>
          </p:cNvPr>
          <p:cNvCxnSpPr>
            <a:cxnSpLocks/>
          </p:cNvCxnSpPr>
          <p:nvPr/>
        </p:nvCxnSpPr>
        <p:spPr>
          <a:xfrm flipH="1">
            <a:off x="0" y="632912"/>
            <a:ext cx="9382125" cy="0"/>
          </a:xfrm>
          <a:prstGeom prst="line">
            <a:avLst/>
          </a:prstGeom>
          <a:ln w="127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EB7122A-8D5E-4B46-B675-8FA052A3D22B}"/>
              </a:ext>
            </a:extLst>
          </p:cNvPr>
          <p:cNvSpPr txBox="1"/>
          <p:nvPr/>
        </p:nvSpPr>
        <p:spPr>
          <a:xfrm>
            <a:off x="159489" y="74428"/>
            <a:ext cx="9239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we presented at the 5th European Meeting (Bern, 2019)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D84D9E-03E6-41F1-AB49-878121E2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792D-4FA9-4A22-B70E-A545F8303082}" type="slidenum">
              <a:rPr lang="fr-FR" smtClean="0"/>
              <a:t>3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63496E4-EADB-BF23-65A0-2782D3EA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5" y="2663"/>
            <a:ext cx="2809875" cy="666750"/>
          </a:xfrm>
          <a:prstGeom prst="rect">
            <a:avLst/>
          </a:prstGeom>
        </p:spPr>
      </p:pic>
      <p:sp>
        <p:nvSpPr>
          <p:cNvPr id="86" name="ZoneTexte 85">
            <a:extLst>
              <a:ext uri="{FF2B5EF4-FFF2-40B4-BE49-F238E27FC236}">
                <a16:creationId xmlns:a16="http://schemas.microsoft.com/office/drawing/2014/main" id="{7C9394E9-D7B5-AE87-561A-E9D76B9DE348}"/>
              </a:ext>
            </a:extLst>
          </p:cNvPr>
          <p:cNvSpPr txBox="1"/>
          <p:nvPr/>
        </p:nvSpPr>
        <p:spPr>
          <a:xfrm>
            <a:off x="423297" y="685190"/>
            <a:ext cx="11183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altLang="fr-FR" sz="1800" b="1" dirty="0">
                <a:solidFill>
                  <a:srgbClr val="C00000"/>
                </a:solidFill>
              </a:rPr>
              <a:t> </a:t>
            </a:r>
            <a:r>
              <a:rPr lang="fr-FR" altLang="fr-FR" sz="2400" b="1" dirty="0">
                <a:solidFill>
                  <a:srgbClr val="C00000"/>
                </a:solidFill>
              </a:rPr>
              <a:t>The RESQML v2.2 format (</a:t>
            </a:r>
            <a:r>
              <a:rPr lang="fr-FR" altLang="fr-FR" sz="2400" b="1" dirty="0" err="1">
                <a:solidFill>
                  <a:srgbClr val="C00000"/>
                </a:solidFill>
              </a:rPr>
              <a:t>Energistics</a:t>
            </a:r>
            <a:r>
              <a:rPr lang="fr-FR" altLang="fr-FR" sz="2400" b="1" dirty="0">
                <a:solidFill>
                  <a:srgbClr val="C00000"/>
                </a:solidFill>
              </a:rPr>
              <a:t>)</a:t>
            </a:r>
            <a:br>
              <a:rPr lang="fr-FR" altLang="fr-FR" sz="2400" b="1" dirty="0">
                <a:solidFill>
                  <a:srgbClr val="C00000"/>
                </a:solidFill>
              </a:rPr>
            </a:br>
            <a:r>
              <a:rPr lang="fr-FR" altLang="fr-FR" sz="2400" b="1" dirty="0">
                <a:solidFill>
                  <a:srgbClr val="C00000"/>
                </a:solidFill>
              </a:rPr>
              <a:t>	   </a:t>
            </a:r>
            <a:r>
              <a:rPr lang="en-US" altLang="fr-FR" b="1" dirty="0"/>
              <a:t>The metadata and the numerical data are separated in two files :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75C3438-1F59-DD85-D2A8-CBD263B54221}"/>
              </a:ext>
            </a:extLst>
          </p:cNvPr>
          <p:cNvSpPr txBox="1">
            <a:spLocks/>
          </p:cNvSpPr>
          <p:nvPr/>
        </p:nvSpPr>
        <p:spPr bwMode="auto">
          <a:xfrm>
            <a:off x="834086" y="1503554"/>
            <a:ext cx="10661004" cy="221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685800">
              <a:spcAft>
                <a:spcPts val="1200"/>
              </a:spcAft>
              <a:buFont typeface="Segoe UI" panose="020B0502040204020203" pitchFamily="34" charset="0"/>
              <a:defRPr sz="2400">
                <a:solidFill>
                  <a:schemeClr val="accent2"/>
                </a:solidFill>
                <a:latin typeface="Segoe UI" panose="020B0502040204020203" pitchFamily="34" charset="0"/>
              </a:defRPr>
            </a:lvl1pPr>
            <a:lvl2pPr marL="1006475" indent="-285750" defTabSz="685800">
              <a:spcBef>
                <a:spcPts val="600"/>
              </a:spcBef>
              <a:buFont typeface="Segoe UI" panose="020B0502040204020203" pitchFamily="34" charset="0"/>
              <a:defRPr sz="2000" b="1">
                <a:solidFill>
                  <a:schemeClr val="accent1"/>
                </a:solidFill>
                <a:latin typeface="Segoe UI" panose="020B0502040204020203" pitchFamily="34" charset="0"/>
              </a:defRPr>
            </a:lvl2pPr>
            <a:lvl3pPr marL="323850" indent="-323850" defTabSz="685800">
              <a:spcBef>
                <a:spcPts val="600"/>
              </a:spcBef>
              <a:buClr>
                <a:schemeClr val="accent1"/>
              </a:buClr>
              <a:buSzPct val="90000"/>
              <a:buFont typeface="Segoe UI" panose="020B0502040204020203" pitchFamily="34" charset="0"/>
              <a:buChar char="▬"/>
              <a:defRPr>
                <a:solidFill>
                  <a:schemeClr val="accent1"/>
                </a:solidFill>
                <a:latin typeface="Segoe UI" panose="020B0502040204020203" pitchFamily="34" charset="0"/>
              </a:defRPr>
            </a:lvl3pPr>
            <a:lvl4pPr marL="669925" indent="-323850" defTabSz="685800">
              <a:spcBef>
                <a:spcPts val="600"/>
              </a:spcBef>
              <a:buClr>
                <a:srgbClr val="00A4A6"/>
              </a:buClr>
              <a:buSzPct val="90000"/>
              <a:buFont typeface="Segoe UI" panose="020B0502040204020203" pitchFamily="34" charset="0"/>
              <a:buChar char="▬"/>
              <a:defRPr>
                <a:solidFill>
                  <a:schemeClr val="accent1"/>
                </a:solidFill>
                <a:latin typeface="Segoe UI" panose="020B0502040204020203" pitchFamily="34" charset="0"/>
              </a:defRPr>
            </a:lvl4pPr>
            <a:lvl5pPr marL="1419225" indent="-285750" defTabSz="685800">
              <a:spcBef>
                <a:spcPts val="600"/>
              </a:spcBef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5pPr>
            <a:lvl6pPr marL="18764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6pPr>
            <a:lvl7pPr marL="23336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7pPr>
            <a:lvl8pPr marL="27908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8pPr>
            <a:lvl9pPr marL="32480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9pPr>
          </a:lstStyle>
          <a:p>
            <a:pPr marL="720000" lvl="1" algn="just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fr-FR" dirty="0">
                <a:solidFill>
                  <a:srgbClr val="C00000"/>
                </a:solidFill>
              </a:rPr>
              <a:t>The EPC (*.</a:t>
            </a:r>
            <a:r>
              <a:rPr lang="en-US" altLang="fr-FR" dirty="0" err="1">
                <a:solidFill>
                  <a:srgbClr val="C00000"/>
                </a:solidFill>
              </a:rPr>
              <a:t>epc</a:t>
            </a:r>
            <a:r>
              <a:rPr lang="en-US" altLang="fr-FR" dirty="0">
                <a:solidFill>
                  <a:srgbClr val="C00000"/>
                </a:solidFill>
              </a:rPr>
              <a:t>) file:</a:t>
            </a:r>
            <a:r>
              <a:rPr lang="en-US" altLang="fr-FR" sz="1800" dirty="0">
                <a:solidFill>
                  <a:schemeClr val="tx1"/>
                </a:solidFill>
              </a:rPr>
              <a:t> 	</a:t>
            </a:r>
            <a:r>
              <a:rPr lang="en-US" altLang="fr-FR" sz="1600" dirty="0">
                <a:solidFill>
                  <a:schemeClr val="tx1"/>
                </a:solidFill>
              </a:rPr>
              <a:t>EPC= </a:t>
            </a:r>
            <a:r>
              <a:rPr lang="en-US" altLang="fr-FR" sz="1600" dirty="0" err="1">
                <a:solidFill>
                  <a:schemeClr val="tx1"/>
                </a:solidFill>
              </a:rPr>
              <a:t>Energistics</a:t>
            </a:r>
            <a:r>
              <a:rPr lang="en-US" altLang="fr-FR" sz="1600" dirty="0">
                <a:solidFill>
                  <a:schemeClr val="tx1"/>
                </a:solidFill>
              </a:rPr>
              <a:t> Packaging Conventions</a:t>
            </a:r>
          </a:p>
          <a:p>
            <a:pPr marL="434250" lvl="1" indent="0" algn="just">
              <a:spcAft>
                <a:spcPts val="0"/>
              </a:spcAft>
              <a:defRPr/>
            </a:pPr>
            <a:r>
              <a:rPr lang="en-US" altLang="fr-FR" sz="1600" dirty="0">
                <a:solidFill>
                  <a:schemeClr val="tx1"/>
                </a:solidFill>
              </a:rPr>
              <a:t>	It is an archive (as a zip file) containing two kinds of XML files:</a:t>
            </a:r>
          </a:p>
          <a:p>
            <a:pPr marL="1080000" lvl="4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fr-FR" b="1" dirty="0" err="1">
                <a:solidFill>
                  <a:schemeClr val="tx1"/>
                </a:solidFill>
              </a:rPr>
              <a:t>TopLevelElement</a:t>
            </a:r>
            <a:r>
              <a:rPr lang="en-US" altLang="fr-FR" b="1" dirty="0">
                <a:solidFill>
                  <a:schemeClr val="tx1"/>
                </a:solidFill>
              </a:rPr>
              <a:t> files </a:t>
            </a:r>
            <a:r>
              <a:rPr lang="en-US" altLang="fr-FR" dirty="0">
                <a:solidFill>
                  <a:schemeClr val="tx1"/>
                </a:solidFill>
              </a:rPr>
              <a:t>: Each file contains the metadata of an element of the conceptual data model that describes a </a:t>
            </a:r>
            <a:r>
              <a:rPr lang="en-US" altLang="fr-FR" dirty="0" err="1">
                <a:solidFill>
                  <a:schemeClr val="tx1"/>
                </a:solidFill>
              </a:rPr>
              <a:t>geomodel</a:t>
            </a:r>
            <a:r>
              <a:rPr lang="en-US" altLang="fr-FR" dirty="0">
                <a:solidFill>
                  <a:schemeClr val="tx1"/>
                </a:solidFill>
              </a:rPr>
              <a:t> or a borehole. Each </a:t>
            </a:r>
            <a:r>
              <a:rPr lang="en-US" altLang="fr-FR" dirty="0" err="1">
                <a:solidFill>
                  <a:schemeClr val="tx1"/>
                </a:solidFill>
              </a:rPr>
              <a:t>TopLevelElement</a:t>
            </a:r>
            <a:r>
              <a:rPr lang="en-US" altLang="fr-FR" dirty="0">
                <a:solidFill>
                  <a:schemeClr val="tx1"/>
                </a:solidFill>
              </a:rPr>
              <a:t> is identified by a UUID (Universal Unique Identifier) and represents an object of type </a:t>
            </a:r>
            <a:r>
              <a:rPr lang="en-US" altLang="fr-FR" b="1" dirty="0">
                <a:solidFill>
                  <a:schemeClr val="tx1"/>
                </a:solidFill>
              </a:rPr>
              <a:t>Feature, Interpretation, Representation or Property</a:t>
            </a:r>
            <a:r>
              <a:rPr lang="en-US" altLang="fr-FR" dirty="0">
                <a:solidFill>
                  <a:schemeClr val="tx1"/>
                </a:solidFill>
              </a:rPr>
              <a:t>.</a:t>
            </a:r>
          </a:p>
          <a:p>
            <a:pPr marL="1080000" lvl="4" indent="-34290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fr-FR" b="1" dirty="0">
                <a:solidFill>
                  <a:schemeClr val="tx1"/>
                </a:solidFill>
              </a:rPr>
              <a:t>Relation files : </a:t>
            </a:r>
            <a:r>
              <a:rPr lang="en-US" altLang="fr-FR" dirty="0">
                <a:solidFill>
                  <a:schemeClr val="tx1"/>
                </a:solidFill>
              </a:rPr>
              <a:t>they describe the relation between two </a:t>
            </a:r>
            <a:r>
              <a:rPr lang="en-US" altLang="fr-FR" dirty="0" err="1">
                <a:solidFill>
                  <a:schemeClr val="tx1"/>
                </a:solidFill>
              </a:rPr>
              <a:t>TopLevelElements</a:t>
            </a:r>
            <a:r>
              <a:rPr lang="en-US" altLang="fr-FR" dirty="0">
                <a:solidFill>
                  <a:schemeClr val="tx1"/>
                </a:solidFill>
              </a:rPr>
              <a:t>. Classically we have :</a:t>
            </a:r>
          </a:p>
          <a:p>
            <a:pPr marL="737100" lvl="4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fr-FR" dirty="0">
                <a:solidFill>
                  <a:schemeClr val="tx1"/>
                </a:solidFill>
              </a:rPr>
              <a:t> </a:t>
            </a:r>
            <a:r>
              <a:rPr lang="en-US" altLang="fr-FR" b="1" dirty="0">
                <a:solidFill>
                  <a:schemeClr val="tx1"/>
                </a:solidFill>
              </a:rPr>
              <a:t>Properties </a:t>
            </a:r>
            <a:r>
              <a:rPr lang="en-US" altLang="fr-FR" dirty="0">
                <a:solidFill>
                  <a:schemeClr val="tx1"/>
                </a:solidFill>
              </a:rPr>
              <a:t>n </a:t>
            </a:r>
            <a:r>
              <a:rPr lang="en-US" altLang="fr-FR" dirty="0">
                <a:solidFill>
                  <a:schemeClr val="tx1"/>
                </a:solidFill>
                <a:sym typeface="Wingdings" panose="05000000000000000000" pitchFamily="2" charset="2"/>
              </a:rPr>
              <a:t> 1 </a:t>
            </a:r>
            <a:r>
              <a:rPr lang="en-US" altLang="fr-FR" b="1" dirty="0">
                <a:solidFill>
                  <a:schemeClr val="tx1"/>
                </a:solidFill>
              </a:rPr>
              <a:t>Representations </a:t>
            </a:r>
            <a:r>
              <a:rPr lang="en-US" altLang="fr-FR" dirty="0">
                <a:solidFill>
                  <a:schemeClr val="tx1"/>
                </a:solidFill>
              </a:rPr>
              <a:t>n </a:t>
            </a:r>
            <a:r>
              <a:rPr lang="en-US" altLang="fr-FR" dirty="0">
                <a:solidFill>
                  <a:schemeClr val="tx1"/>
                </a:solidFill>
                <a:sym typeface="Wingdings" panose="05000000000000000000" pitchFamily="2" charset="2"/>
              </a:rPr>
              <a:t> 1 </a:t>
            </a:r>
            <a:r>
              <a:rPr lang="en-US" altLang="fr-FR" b="1" dirty="0">
                <a:solidFill>
                  <a:schemeClr val="tx1"/>
                </a:solidFill>
                <a:sym typeface="Wingdings" panose="05000000000000000000" pitchFamily="2" charset="2"/>
              </a:rPr>
              <a:t>Interpretations</a:t>
            </a:r>
            <a:r>
              <a:rPr lang="en-US" altLang="fr-FR" dirty="0">
                <a:solidFill>
                  <a:schemeClr val="tx1"/>
                </a:solidFill>
              </a:rPr>
              <a:t> n </a:t>
            </a:r>
            <a:r>
              <a:rPr lang="en-US" altLang="fr-FR" dirty="0">
                <a:solidFill>
                  <a:schemeClr val="tx1"/>
                </a:solidFill>
                <a:sym typeface="Wingdings" panose="05000000000000000000" pitchFamily="2" charset="2"/>
              </a:rPr>
              <a:t> 1 </a:t>
            </a:r>
            <a:r>
              <a:rPr lang="en-US" altLang="fr-FR" b="1" dirty="0">
                <a:solidFill>
                  <a:schemeClr val="tx1"/>
                </a:solidFill>
                <a:sym typeface="Wingdings" panose="05000000000000000000" pitchFamily="2" charset="2"/>
              </a:rPr>
              <a:t>Feature</a:t>
            </a:r>
            <a:endParaRPr lang="en-US" altLang="fr-FR" b="1" dirty="0">
              <a:solidFill>
                <a:schemeClr val="tx1"/>
              </a:solidFill>
            </a:endParaRP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4012606F-CFD3-8621-03EA-E27FE1656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0" y="1577441"/>
            <a:ext cx="657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">
            <a:extLst>
              <a:ext uri="{FF2B5EF4-FFF2-40B4-BE49-F238E27FC236}">
                <a16:creationId xmlns:a16="http://schemas.microsoft.com/office/drawing/2014/main" id="{AC2D0683-60FB-2A1F-281D-DEE54767A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0" y="3787538"/>
            <a:ext cx="676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59F281D-472D-3626-1321-B535AA5D7AC0}"/>
              </a:ext>
            </a:extLst>
          </p:cNvPr>
          <p:cNvSpPr txBox="1">
            <a:spLocks/>
          </p:cNvSpPr>
          <p:nvPr/>
        </p:nvSpPr>
        <p:spPr bwMode="auto">
          <a:xfrm>
            <a:off x="952212" y="3759831"/>
            <a:ext cx="1052382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685800">
              <a:spcAft>
                <a:spcPts val="1200"/>
              </a:spcAft>
              <a:buFont typeface="Segoe UI" panose="020B0502040204020203" pitchFamily="34" charset="0"/>
              <a:defRPr sz="2400">
                <a:solidFill>
                  <a:schemeClr val="accent2"/>
                </a:solidFill>
                <a:latin typeface="Segoe UI" panose="020B0502040204020203" pitchFamily="34" charset="0"/>
              </a:defRPr>
            </a:lvl1pPr>
            <a:lvl2pPr marL="1006475" indent="-285750" defTabSz="685800">
              <a:spcBef>
                <a:spcPts val="600"/>
              </a:spcBef>
              <a:buFont typeface="Segoe UI" panose="020B0502040204020203" pitchFamily="34" charset="0"/>
              <a:defRPr sz="2000" b="1">
                <a:solidFill>
                  <a:schemeClr val="accent1"/>
                </a:solidFill>
                <a:latin typeface="Segoe UI" panose="020B0502040204020203" pitchFamily="34" charset="0"/>
              </a:defRPr>
            </a:lvl2pPr>
            <a:lvl3pPr marL="323850" indent="-323850" defTabSz="685800">
              <a:spcBef>
                <a:spcPts val="600"/>
              </a:spcBef>
              <a:buClr>
                <a:schemeClr val="accent1"/>
              </a:buClr>
              <a:buSzPct val="90000"/>
              <a:buFont typeface="Segoe UI" panose="020B0502040204020203" pitchFamily="34" charset="0"/>
              <a:buChar char="▬"/>
              <a:defRPr>
                <a:solidFill>
                  <a:schemeClr val="accent1"/>
                </a:solidFill>
                <a:latin typeface="Segoe UI" panose="020B0502040204020203" pitchFamily="34" charset="0"/>
              </a:defRPr>
            </a:lvl3pPr>
            <a:lvl4pPr marL="669925" indent="-323850" defTabSz="685800">
              <a:spcBef>
                <a:spcPts val="600"/>
              </a:spcBef>
              <a:buClr>
                <a:srgbClr val="00A4A6"/>
              </a:buClr>
              <a:buSzPct val="90000"/>
              <a:buFont typeface="Segoe UI" panose="020B0502040204020203" pitchFamily="34" charset="0"/>
              <a:buChar char="▬"/>
              <a:defRPr>
                <a:solidFill>
                  <a:schemeClr val="accent1"/>
                </a:solidFill>
                <a:latin typeface="Segoe UI" panose="020B0502040204020203" pitchFamily="34" charset="0"/>
              </a:defRPr>
            </a:lvl4pPr>
            <a:lvl5pPr marL="1419225" indent="-285750" defTabSz="685800">
              <a:spcBef>
                <a:spcPts val="600"/>
              </a:spcBef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5pPr>
            <a:lvl6pPr marL="18764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6pPr>
            <a:lvl7pPr marL="23336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7pPr>
            <a:lvl8pPr marL="27908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8pPr>
            <a:lvl9pPr marL="32480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9pPr>
          </a:lstStyle>
          <a:p>
            <a:pPr marL="720000" lvl="1">
              <a:buFont typeface="Wingdings" panose="05000000000000000000" pitchFamily="2" charset="2"/>
              <a:buChar char="q"/>
              <a:defRPr/>
            </a:pPr>
            <a:r>
              <a:rPr lang="en-US" altLang="fr-FR" sz="1800" dirty="0">
                <a:solidFill>
                  <a:srgbClr val="C00000"/>
                </a:solidFill>
              </a:rPr>
              <a:t>The HDF5 (*.h5) file : 	</a:t>
            </a:r>
            <a:r>
              <a:rPr lang="en-US" altLang="fr-FR" sz="1600" dirty="0">
                <a:solidFill>
                  <a:schemeClr val="tx1"/>
                </a:solidFill>
              </a:rPr>
              <a:t>HDF5 = Hierarchical data Format, version 5</a:t>
            </a:r>
          </a:p>
          <a:p>
            <a:pPr marL="434250" lvl="1" indent="0" algn="just">
              <a:spcAft>
                <a:spcPts val="0"/>
              </a:spcAft>
              <a:defRPr/>
            </a:pPr>
            <a:r>
              <a:rPr lang="en-US" altLang="fr-FR" sz="1600" dirty="0">
                <a:solidFill>
                  <a:schemeClr val="tx1"/>
                </a:solidFill>
              </a:rPr>
              <a:t>	It a structured binary file allowing to store the numerical data such as:</a:t>
            </a:r>
          </a:p>
          <a:p>
            <a:pPr marL="1080000" lvl="4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fr-FR" b="1" dirty="0">
                <a:solidFill>
                  <a:schemeClr val="tx1"/>
                </a:solidFill>
              </a:rPr>
              <a:t>Coordinates (X,Y,Z) </a:t>
            </a:r>
            <a:r>
              <a:rPr lang="en-US" altLang="fr-FR" dirty="0">
                <a:solidFill>
                  <a:schemeClr val="tx1"/>
                </a:solidFill>
              </a:rPr>
              <a:t>of points, summits of triangles composing a TIN,</a:t>
            </a:r>
          </a:p>
          <a:p>
            <a:pPr marL="1080000" lvl="4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fr-FR" b="1" dirty="0">
                <a:solidFill>
                  <a:schemeClr val="tx1"/>
                </a:solidFill>
              </a:rPr>
              <a:t>Values of measures : </a:t>
            </a:r>
            <a:r>
              <a:rPr lang="en-US" altLang="fr-FR" dirty="0">
                <a:solidFill>
                  <a:schemeClr val="tx1"/>
                </a:solidFill>
              </a:rPr>
              <a:t>Log data (pressuremeter, gamma-ray, etc.), Material data (density, porosity, </a:t>
            </a:r>
            <a:r>
              <a:rPr lang="en-US" altLang="fr-FR" dirty="0" err="1">
                <a:solidFill>
                  <a:schemeClr val="tx1"/>
                </a:solidFill>
              </a:rPr>
              <a:t>etc</a:t>
            </a:r>
            <a:r>
              <a:rPr lang="en-US" altLang="fr-F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865DC0-5A18-C97B-F4C0-D5FBC5F45DCF}"/>
              </a:ext>
            </a:extLst>
          </p:cNvPr>
          <p:cNvSpPr txBox="1"/>
          <p:nvPr/>
        </p:nvSpPr>
        <p:spPr>
          <a:xfrm>
            <a:off x="572694" y="5170406"/>
            <a:ext cx="11183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fr-F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Conceptual model of data with a  high level of semantics</a:t>
            </a:r>
            <a:endParaRPr lang="en-US" alt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8927608-6AF5-0FB3-CD80-27052FA8BF0E}"/>
              </a:ext>
            </a:extLst>
          </p:cNvPr>
          <p:cNvSpPr txBox="1"/>
          <p:nvPr/>
        </p:nvSpPr>
        <p:spPr>
          <a:xfrm>
            <a:off x="572693" y="5467345"/>
            <a:ext cx="11183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fr-F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Storage of high-resolution large-scale 3D models of different types (geological, geotechnical, etc.).</a:t>
            </a:r>
            <a:endParaRPr lang="en-US" alt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973F03-B376-6DB3-8F32-E16271DEF5F1}"/>
              </a:ext>
            </a:extLst>
          </p:cNvPr>
          <p:cNvSpPr txBox="1"/>
          <p:nvPr/>
        </p:nvSpPr>
        <p:spPr>
          <a:xfrm>
            <a:off x="572692" y="5766790"/>
            <a:ext cx="11183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fr-F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RESQML is a Free and Open format. There are free libraries for developers in C++, Java, C#.NET, Python.</a:t>
            </a:r>
            <a:endParaRPr lang="en-US" alt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36EAB1-5236-487E-3B91-400E79AC312C}"/>
              </a:ext>
            </a:extLst>
          </p:cNvPr>
          <p:cNvSpPr txBox="1"/>
          <p:nvPr/>
        </p:nvSpPr>
        <p:spPr>
          <a:xfrm>
            <a:off x="572691" y="6034868"/>
            <a:ext cx="11314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fr-FR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 RESQML v2.2 allows us to keep the colors chosen for each formation and borehole intervals between 2 apps.</a:t>
            </a:r>
            <a:endParaRPr lang="en-US" alt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ED9FDFA-05FE-46AD-B4A7-3D96244F0EF3}"/>
              </a:ext>
            </a:extLst>
          </p:cNvPr>
          <p:cNvCxnSpPr>
            <a:cxnSpLocks/>
          </p:cNvCxnSpPr>
          <p:nvPr/>
        </p:nvCxnSpPr>
        <p:spPr>
          <a:xfrm flipH="1">
            <a:off x="0" y="632912"/>
            <a:ext cx="9382125" cy="0"/>
          </a:xfrm>
          <a:prstGeom prst="line">
            <a:avLst/>
          </a:prstGeom>
          <a:ln w="127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EB7122A-8D5E-4B46-B675-8FA052A3D22B}"/>
              </a:ext>
            </a:extLst>
          </p:cNvPr>
          <p:cNvSpPr txBox="1"/>
          <p:nvPr/>
        </p:nvSpPr>
        <p:spPr>
          <a:xfrm>
            <a:off x="159489" y="74428"/>
            <a:ext cx="9239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we presented at the 5th European Meeting (Bern, 2019)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D84D9E-03E6-41F1-AB49-878121E2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792D-4FA9-4A22-B70E-A545F8303082}" type="slidenum">
              <a:rPr lang="fr-FR" smtClean="0"/>
              <a:t>4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63496E4-EADB-BF23-65A0-2782D3EA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5" y="2663"/>
            <a:ext cx="2809875" cy="666750"/>
          </a:xfrm>
          <a:prstGeom prst="rect">
            <a:avLst/>
          </a:prstGeom>
        </p:spPr>
      </p:pic>
      <p:sp>
        <p:nvSpPr>
          <p:cNvPr id="2" name="Rectangle à coins arrondis 5">
            <a:extLst>
              <a:ext uri="{FF2B5EF4-FFF2-40B4-BE49-F238E27FC236}">
                <a16:creationId xmlns:a16="http://schemas.microsoft.com/office/drawing/2014/main" id="{24B43A8E-D224-3B92-5DB6-FA3F7CFD6264}"/>
              </a:ext>
            </a:extLst>
          </p:cNvPr>
          <p:cNvSpPr/>
          <p:nvPr/>
        </p:nvSpPr>
        <p:spPr>
          <a:xfrm>
            <a:off x="3763977" y="3073909"/>
            <a:ext cx="1704975" cy="776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/>
              <a:t>RESQML</a:t>
            </a:r>
          </a:p>
        </p:txBody>
      </p:sp>
      <p:sp>
        <p:nvSpPr>
          <p:cNvPr id="3" name="Flèche droite 12">
            <a:extLst>
              <a:ext uri="{FF2B5EF4-FFF2-40B4-BE49-F238E27FC236}">
                <a16:creationId xmlns:a16="http://schemas.microsoft.com/office/drawing/2014/main" id="{56B1361B-C107-0781-EA9A-13306A793799}"/>
              </a:ext>
            </a:extLst>
          </p:cNvPr>
          <p:cNvSpPr/>
          <p:nvPr/>
        </p:nvSpPr>
        <p:spPr>
          <a:xfrm rot="19957196">
            <a:off x="2552715" y="3396277"/>
            <a:ext cx="1354137" cy="5572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72000" tIns="72000" rIns="72000" bIns="72000" anchor="ctr"/>
          <a:lstStyle/>
          <a:p>
            <a:pPr algn="ctr">
              <a:defRPr/>
            </a:pPr>
            <a:endParaRPr lang="fr-FR" sz="1200" dirty="0" err="1"/>
          </a:p>
        </p:txBody>
      </p:sp>
      <p:sp>
        <p:nvSpPr>
          <p:cNvPr id="11" name="ZoneTexte 20">
            <a:extLst>
              <a:ext uri="{FF2B5EF4-FFF2-40B4-BE49-F238E27FC236}">
                <a16:creationId xmlns:a16="http://schemas.microsoft.com/office/drawing/2014/main" id="{70AB65FD-3EE9-E773-59A7-82F2BFF7A006}"/>
              </a:ext>
            </a:extLst>
          </p:cNvPr>
          <p:cNvSpPr txBox="1">
            <a:spLocks noChangeArrowheads="1"/>
          </p:cNvSpPr>
          <p:nvPr/>
        </p:nvSpPr>
        <p:spPr bwMode="auto">
          <a:xfrm rot="-1768145">
            <a:off x="1873265" y="3280844"/>
            <a:ext cx="187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/>
              <a:t>RESQML </a:t>
            </a:r>
            <a:r>
              <a:rPr lang="fr-FR" altLang="fr-FR" sz="2000" b="1" dirty="0"/>
              <a:t>Builder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8CD984C4-7557-72CF-B6A8-48C18EB2E922}"/>
              </a:ext>
            </a:extLst>
          </p:cNvPr>
          <p:cNvGrpSpPr/>
          <p:nvPr/>
        </p:nvGrpSpPr>
        <p:grpSpPr>
          <a:xfrm>
            <a:off x="231790" y="4016884"/>
            <a:ext cx="4084637" cy="2536825"/>
            <a:chOff x="231790" y="4016884"/>
            <a:chExt cx="4084637" cy="2536825"/>
          </a:xfrm>
        </p:grpSpPr>
        <p:pic>
          <p:nvPicPr>
            <p:cNvPr id="9" name="Image 2">
              <a:extLst>
                <a:ext uri="{FF2B5EF4-FFF2-40B4-BE49-F238E27FC236}">
                  <a16:creationId xmlns:a16="http://schemas.microsoft.com/office/drawing/2014/main" id="{077E4933-D4CB-E420-4865-992E2F179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90" y="4016884"/>
              <a:ext cx="4084637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20">
              <a:extLst>
                <a:ext uri="{FF2B5EF4-FFF2-40B4-BE49-F238E27FC236}">
                  <a16:creationId xmlns:a16="http://schemas.microsoft.com/office/drawing/2014/main" id="{ADB5C848-AB18-0877-C5C2-A78A64B96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40" y="6245734"/>
              <a:ext cx="18780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2000" b="1" dirty="0">
                  <a:solidFill>
                    <a:srgbClr val="FF0000"/>
                  </a:solidFill>
                </a:rPr>
                <a:t>GDM 3D Model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975F003-CAA7-CDB0-FB7D-84D3C0C0DEB1}"/>
              </a:ext>
            </a:extLst>
          </p:cNvPr>
          <p:cNvGrpSpPr/>
          <p:nvPr/>
        </p:nvGrpSpPr>
        <p:grpSpPr>
          <a:xfrm>
            <a:off x="4394215" y="2964142"/>
            <a:ext cx="7583487" cy="3640127"/>
            <a:chOff x="4394215" y="2964142"/>
            <a:chExt cx="7583487" cy="3640127"/>
          </a:xfrm>
        </p:grpSpPr>
        <p:pic>
          <p:nvPicPr>
            <p:cNvPr id="7" name="Image 16">
              <a:extLst>
                <a:ext uri="{FF2B5EF4-FFF2-40B4-BE49-F238E27FC236}">
                  <a16:creationId xmlns:a16="http://schemas.microsoft.com/office/drawing/2014/main" id="{A14949B0-C8D0-A03E-EEF8-1F523629F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8890" y="2964142"/>
              <a:ext cx="3198812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3">
              <a:extLst>
                <a:ext uri="{FF2B5EF4-FFF2-40B4-BE49-F238E27FC236}">
                  <a16:creationId xmlns:a16="http://schemas.microsoft.com/office/drawing/2014/main" id="{1B80C408-97A5-1F28-8145-122D0E151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15" y="4016884"/>
              <a:ext cx="4246562" cy="254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21">
              <a:extLst>
                <a:ext uri="{FF2B5EF4-FFF2-40B4-BE49-F238E27FC236}">
                  <a16:creationId xmlns:a16="http://schemas.microsoft.com/office/drawing/2014/main" id="{6FE1D83B-049F-174B-C8A1-64FA0AEEB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41256">
              <a:off x="5929327" y="3280844"/>
              <a:ext cx="16414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egoe UI" panose="020B0502040204020203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2000" b="1" dirty="0"/>
                <a:t>RESQML CAD</a:t>
              </a:r>
            </a:p>
          </p:txBody>
        </p:sp>
        <p:sp>
          <p:nvSpPr>
            <p:cNvPr id="13" name="Flèche droite 13">
              <a:extLst>
                <a:ext uri="{FF2B5EF4-FFF2-40B4-BE49-F238E27FC236}">
                  <a16:creationId xmlns:a16="http://schemas.microsoft.com/office/drawing/2014/main" id="{B4A17622-8A87-6BAD-C970-86185EA1E78B}"/>
                </a:ext>
              </a:extLst>
            </p:cNvPr>
            <p:cNvSpPr/>
            <p:nvPr/>
          </p:nvSpPr>
          <p:spPr>
            <a:xfrm rot="1436007">
              <a:off x="5445140" y="3348652"/>
              <a:ext cx="1789112" cy="55721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72000" tIns="72000" rIns="72000" bIns="72000" anchor="ctr"/>
            <a:lstStyle/>
            <a:p>
              <a:pPr algn="ctr">
                <a:defRPr/>
              </a:pPr>
              <a:endParaRPr lang="fr-FR" sz="1200" dirty="0" err="1"/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2B8FC914-048B-43F7-FA70-A8CFC7940CEE}"/>
                </a:ext>
              </a:extLst>
            </p:cNvPr>
            <p:cNvGrpSpPr/>
            <p:nvPr/>
          </p:nvGrpSpPr>
          <p:grpSpPr>
            <a:xfrm>
              <a:off x="8793038" y="4782835"/>
              <a:ext cx="3177984" cy="1821434"/>
              <a:chOff x="8793038" y="4782835"/>
              <a:chExt cx="3177984" cy="1821434"/>
            </a:xfrm>
          </p:grpSpPr>
          <p:pic>
            <p:nvPicPr>
              <p:cNvPr id="28" name="Image 10">
                <a:extLst>
                  <a:ext uri="{FF2B5EF4-FFF2-40B4-BE49-F238E27FC236}">
                    <a16:creationId xmlns:a16="http://schemas.microsoft.com/office/drawing/2014/main" id="{FDDB8BAA-A06C-1164-4321-81C410450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93038" y="4782835"/>
                <a:ext cx="3177984" cy="1821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ZoneTexte 20">
                <a:extLst>
                  <a:ext uri="{FF2B5EF4-FFF2-40B4-BE49-F238E27FC236}">
                    <a16:creationId xmlns:a16="http://schemas.microsoft.com/office/drawing/2014/main" id="{39A50877-FF92-8002-AF02-1910217B7B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4140" y="5929822"/>
                <a:ext cx="1217612" cy="614362"/>
              </a:xfrm>
              <a:prstGeom prst="rect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2000" b="1" dirty="0">
                    <a:solidFill>
                      <a:srgbClr val="FF0000"/>
                    </a:solidFill>
                  </a:rPr>
                  <a:t>CIVIL 3D </a:t>
                </a:r>
                <a:r>
                  <a:rPr lang="fr-FR" altLang="fr-FR" sz="2000" b="1" dirty="0" err="1">
                    <a:solidFill>
                      <a:srgbClr val="FF0000"/>
                    </a:solidFill>
                  </a:rPr>
                  <a:t>drawing</a:t>
                </a:r>
                <a:endParaRPr lang="fr-FR" altLang="fr-FR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25" name="Image 24" descr="image003">
            <a:extLst>
              <a:ext uri="{FF2B5EF4-FFF2-40B4-BE49-F238E27FC236}">
                <a16:creationId xmlns:a16="http://schemas.microsoft.com/office/drawing/2014/main" id="{413E53ED-6D87-7316-85B7-91BFBA44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16" y="804643"/>
            <a:ext cx="3203208" cy="21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3">
            <a:extLst>
              <a:ext uri="{FF2B5EF4-FFF2-40B4-BE49-F238E27FC236}">
                <a16:creationId xmlns:a16="http://schemas.microsoft.com/office/drawing/2014/main" id="{707D7F42-7067-B001-FB3A-796B1DD02E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10" y="799240"/>
            <a:ext cx="4646919" cy="206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DFF6C35-5B6C-8CB2-C050-D8AC1FF53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165" y="764335"/>
            <a:ext cx="3328146" cy="1447020"/>
          </a:xfrm>
          <a:prstGeom prst="rect">
            <a:avLst/>
          </a:prstGeom>
        </p:spPr>
      </p:pic>
      <p:sp>
        <p:nvSpPr>
          <p:cNvPr id="33" name="ZoneTexte 20">
            <a:extLst>
              <a:ext uri="{FF2B5EF4-FFF2-40B4-BE49-F238E27FC236}">
                <a16:creationId xmlns:a16="http://schemas.microsoft.com/office/drawing/2014/main" id="{76AE8801-1193-B9BD-3493-351FBA33C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88" y="2284553"/>
            <a:ext cx="3171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The basic functions</a:t>
            </a:r>
          </a:p>
        </p:txBody>
      </p:sp>
    </p:spTree>
    <p:extLst>
      <p:ext uri="{BB962C8B-B14F-4D97-AF65-F5344CB8AC3E}">
        <p14:creationId xmlns:p14="http://schemas.microsoft.com/office/powerpoint/2010/main" val="300019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AEBC2CB9-EA45-9A47-3F86-03E09B2C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448" y="3567748"/>
            <a:ext cx="7734300" cy="280035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ED9FDFA-05FE-46AD-B4A7-3D96244F0EF3}"/>
              </a:ext>
            </a:extLst>
          </p:cNvPr>
          <p:cNvCxnSpPr>
            <a:cxnSpLocks/>
          </p:cNvCxnSpPr>
          <p:nvPr/>
        </p:nvCxnSpPr>
        <p:spPr>
          <a:xfrm flipH="1">
            <a:off x="0" y="632912"/>
            <a:ext cx="9382125" cy="0"/>
          </a:xfrm>
          <a:prstGeom prst="line">
            <a:avLst/>
          </a:prstGeom>
          <a:ln w="127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EB7122A-8D5E-4B46-B675-8FA052A3D22B}"/>
              </a:ext>
            </a:extLst>
          </p:cNvPr>
          <p:cNvSpPr txBox="1"/>
          <p:nvPr/>
        </p:nvSpPr>
        <p:spPr>
          <a:xfrm>
            <a:off x="159489" y="74428"/>
            <a:ext cx="6911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New advanced functionalities of RESQML-CAD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D84D9E-03E6-41F1-AB49-878121E2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792D-4FA9-4A22-B70E-A545F8303082}" type="slidenum">
              <a:rPr lang="fr-FR" smtClean="0"/>
              <a:t>5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63496E4-EADB-BF23-65A0-2782D3EAA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5" y="2663"/>
            <a:ext cx="2809875" cy="6667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1E8594-547E-BE1F-BBDC-EB07AE60CE4E}"/>
              </a:ext>
            </a:extLst>
          </p:cNvPr>
          <p:cNvSpPr txBox="1">
            <a:spLocks/>
          </p:cNvSpPr>
          <p:nvPr/>
        </p:nvSpPr>
        <p:spPr>
          <a:xfrm>
            <a:off x="296456" y="2143777"/>
            <a:ext cx="3520561" cy="8905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en-US" altLang="fr-FR" sz="1800" b="1" dirty="0"/>
              <a:t>(a)</a:t>
            </a:r>
            <a:r>
              <a:rPr lang="en-US" altLang="fr-FR" sz="1800" dirty="0"/>
              <a:t> Following the path of a polyline which can surround a model</a:t>
            </a:r>
            <a:endParaRPr lang="en-US" altLang="fr-FR" sz="16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A603FA-E152-A043-0E4F-C431A4A61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770" y="3567748"/>
            <a:ext cx="7734300" cy="28003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732CC32-0002-F145-475A-557A8992CC4C}"/>
              </a:ext>
            </a:extLst>
          </p:cNvPr>
          <p:cNvSpPr txBox="1"/>
          <p:nvPr/>
        </p:nvSpPr>
        <p:spPr>
          <a:xfrm>
            <a:off x="159489" y="737853"/>
            <a:ext cx="393954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altLang="fr-FR" sz="2400" b="1" dirty="0">
                <a:solidFill>
                  <a:srgbClr val="C00000"/>
                </a:solidFill>
              </a:rPr>
              <a:t> </a:t>
            </a:r>
            <a:r>
              <a:rPr lang="fr-FR" altLang="fr-FR" sz="2400" b="1" dirty="0" err="1">
                <a:solidFill>
                  <a:srgbClr val="C00000"/>
                </a:solidFill>
              </a:rPr>
              <a:t>Add</a:t>
            </a:r>
            <a:r>
              <a:rPr lang="fr-FR" altLang="fr-FR" sz="2400" b="1" dirty="0">
                <a:solidFill>
                  <a:srgbClr val="C00000"/>
                </a:solidFill>
              </a:rPr>
              <a:t> </a:t>
            </a:r>
            <a:r>
              <a:rPr lang="fr-FR" altLang="fr-FR" sz="2400" b="1" dirty="0" err="1">
                <a:solidFill>
                  <a:srgbClr val="C00000"/>
                </a:solidFill>
              </a:rPr>
              <a:t>Fence</a:t>
            </a:r>
            <a:r>
              <a:rPr lang="fr-FR" altLang="fr-FR" sz="2400" b="1" dirty="0">
                <a:solidFill>
                  <a:srgbClr val="C00000"/>
                </a:solidFill>
              </a:rPr>
              <a:t> </a:t>
            </a:r>
            <a:r>
              <a:rPr lang="fr-FR" altLang="fr-FR" sz="2400" b="1" dirty="0" err="1">
                <a:solidFill>
                  <a:srgbClr val="C00000"/>
                </a:solidFill>
              </a:rPr>
              <a:t>Diagrams</a:t>
            </a:r>
            <a:r>
              <a:rPr lang="fr-FR" altLang="fr-FR" sz="2400" b="1" dirty="0">
                <a:solidFill>
                  <a:srgbClr val="C00000"/>
                </a:solidFill>
              </a:rPr>
              <a:t>:</a:t>
            </a:r>
            <a:br>
              <a:rPr lang="fr-FR" altLang="fr-FR" sz="2400" b="1" dirty="0">
                <a:solidFill>
                  <a:srgbClr val="C00000"/>
                </a:solidFill>
              </a:rPr>
            </a:br>
            <a:br>
              <a:rPr lang="fr-FR" altLang="fr-FR" sz="800" b="1" dirty="0">
                <a:solidFill>
                  <a:srgbClr val="C00000"/>
                </a:solidFill>
              </a:rPr>
            </a:br>
            <a:r>
              <a:rPr lang="en-US" altLang="fr-FR" b="1" dirty="0"/>
              <a:t>Fence diagrams can be drawn directly from the RESQML file in several ways :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9B36A0-F19D-7487-BCE7-4D2C61CB3E73}"/>
              </a:ext>
            </a:extLst>
          </p:cNvPr>
          <p:cNvSpPr txBox="1">
            <a:spLocks/>
          </p:cNvSpPr>
          <p:nvPr/>
        </p:nvSpPr>
        <p:spPr>
          <a:xfrm>
            <a:off x="296456" y="5019116"/>
            <a:ext cx="3802574" cy="6761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fr-FR" sz="1800" b="1" dirty="0"/>
              <a:t>(c) </a:t>
            </a:r>
            <a:r>
              <a:rPr lang="en-US" altLang="fr-FR" sz="1800" dirty="0"/>
              <a:t>Following the line created between 2 points on the drawing</a:t>
            </a:r>
            <a:endParaRPr lang="en-US" altLang="fr-FR" sz="1800" b="1" dirty="0"/>
          </a:p>
          <a:p>
            <a:pPr lvl="1" algn="just">
              <a:buFont typeface="Wingdings" panose="05000000000000000000" pitchFamily="2" charset="2"/>
              <a:buChar char="q"/>
            </a:pPr>
            <a:endParaRPr lang="en-US" altLang="fr-FR" sz="16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FBCCE8-3C8C-9BC3-D380-13DAEF354F3F}"/>
              </a:ext>
            </a:extLst>
          </p:cNvPr>
          <p:cNvSpPr txBox="1">
            <a:spLocks/>
          </p:cNvSpPr>
          <p:nvPr/>
        </p:nvSpPr>
        <p:spPr>
          <a:xfrm>
            <a:off x="285808" y="3744941"/>
            <a:ext cx="3878431" cy="9230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r>
              <a:rPr lang="en-US" altLang="fr-FR" sz="1800" b="1" dirty="0"/>
              <a:t>(b) </a:t>
            </a:r>
            <a:r>
              <a:rPr lang="en-US" altLang="fr-FR" sz="1800" dirty="0"/>
              <a:t>Following the axis and / or the       transversal cross-sections of  a linear infrastructure (motorway, railway, etc.)</a:t>
            </a:r>
            <a:endParaRPr lang="en-US" altLang="fr-FR" sz="1600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5D4D760-66F9-BD64-8C87-CC5D86506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452" y="736328"/>
            <a:ext cx="80772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2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ED9FDFA-05FE-46AD-B4A7-3D96244F0EF3}"/>
              </a:ext>
            </a:extLst>
          </p:cNvPr>
          <p:cNvCxnSpPr>
            <a:cxnSpLocks/>
          </p:cNvCxnSpPr>
          <p:nvPr/>
        </p:nvCxnSpPr>
        <p:spPr>
          <a:xfrm flipH="1">
            <a:off x="0" y="632912"/>
            <a:ext cx="9382125" cy="0"/>
          </a:xfrm>
          <a:prstGeom prst="line">
            <a:avLst/>
          </a:prstGeom>
          <a:ln w="127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EB7122A-8D5E-4B46-B675-8FA052A3D22B}"/>
              </a:ext>
            </a:extLst>
          </p:cNvPr>
          <p:cNvSpPr txBox="1"/>
          <p:nvPr/>
        </p:nvSpPr>
        <p:spPr>
          <a:xfrm>
            <a:off x="159489" y="74428"/>
            <a:ext cx="6911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New advanced functionalities of RESQML-CAD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D84D9E-03E6-41F1-AB49-878121E2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792D-4FA9-4A22-B70E-A545F8303082}" type="slidenum">
              <a:rPr lang="fr-FR" smtClean="0"/>
              <a:t>6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63496E4-EADB-BF23-65A0-2782D3EA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5" y="2663"/>
            <a:ext cx="2809875" cy="6667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732CC32-0002-F145-475A-557A8992CC4C}"/>
              </a:ext>
            </a:extLst>
          </p:cNvPr>
          <p:cNvSpPr txBox="1"/>
          <p:nvPr/>
        </p:nvSpPr>
        <p:spPr>
          <a:xfrm>
            <a:off x="159489" y="702955"/>
            <a:ext cx="670784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altLang="fr-FR" sz="2400" b="1" dirty="0">
                <a:solidFill>
                  <a:srgbClr val="C00000"/>
                </a:solidFill>
              </a:rPr>
              <a:t> </a:t>
            </a:r>
            <a:r>
              <a:rPr lang="fr-FR" altLang="fr-FR" sz="2400" b="1" dirty="0" err="1">
                <a:solidFill>
                  <a:srgbClr val="C00000"/>
                </a:solidFill>
              </a:rPr>
              <a:t>Add</a:t>
            </a:r>
            <a:r>
              <a:rPr lang="fr-FR" altLang="fr-FR" sz="2400" b="1" dirty="0">
                <a:solidFill>
                  <a:srgbClr val="C00000"/>
                </a:solidFill>
              </a:rPr>
              <a:t> </a:t>
            </a:r>
            <a:r>
              <a:rPr lang="en-US" altLang="fr-FR" sz="2400" b="1" dirty="0">
                <a:solidFill>
                  <a:srgbClr val="C00000"/>
                </a:solidFill>
              </a:rPr>
              <a:t>borehole logs in 3D</a:t>
            </a:r>
            <a:r>
              <a:rPr lang="fr-FR" altLang="fr-FR" sz="2400" b="1" dirty="0">
                <a:solidFill>
                  <a:srgbClr val="C00000"/>
                </a:solidFill>
              </a:rPr>
              <a:t>:</a:t>
            </a:r>
          </a:p>
          <a:p>
            <a:pPr marL="3600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fr-FR" dirty="0"/>
              <a:t>  Drawn belong the boreholes, either parallel to the axis of an infrastructure or parallel to its cross-sections</a:t>
            </a:r>
          </a:p>
          <a:p>
            <a:pPr marL="3600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fr-FR" dirty="0"/>
              <a:t>  The curves of the different groups of measures (pressuremeter logs, gamma-ray, etc.) are drawn in different graphical layers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674EA33-94FB-EE4F-ED01-4C79830152D8}"/>
              </a:ext>
            </a:extLst>
          </p:cNvPr>
          <p:cNvGrpSpPr/>
          <p:nvPr/>
        </p:nvGrpSpPr>
        <p:grpSpPr>
          <a:xfrm>
            <a:off x="6997958" y="718322"/>
            <a:ext cx="4935895" cy="5808248"/>
            <a:chOff x="6997958" y="718322"/>
            <a:chExt cx="4935895" cy="5808248"/>
          </a:xfrm>
        </p:grpSpPr>
        <p:pic>
          <p:nvPicPr>
            <p:cNvPr id="2" name="Image 1" descr="Une image contenant texte, stationnaire&#10;&#10;Description générée automatiquement">
              <a:extLst>
                <a:ext uri="{FF2B5EF4-FFF2-40B4-BE49-F238E27FC236}">
                  <a16:creationId xmlns:a16="http://schemas.microsoft.com/office/drawing/2014/main" id="{62C4EED2-CBC4-1451-BB33-65904848D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505" y="718322"/>
              <a:ext cx="4725060" cy="311987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8E8434-4231-CA4F-7E81-1C9C53C87FBF}"/>
                </a:ext>
              </a:extLst>
            </p:cNvPr>
            <p:cNvSpPr/>
            <p:nvPr/>
          </p:nvSpPr>
          <p:spPr>
            <a:xfrm>
              <a:off x="6997958" y="3588088"/>
              <a:ext cx="4935895" cy="8643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 descr="Une image contenant texte, lumière&#10;&#10;Description générée automatiquement">
              <a:extLst>
                <a:ext uri="{FF2B5EF4-FFF2-40B4-BE49-F238E27FC236}">
                  <a16:creationId xmlns:a16="http://schemas.microsoft.com/office/drawing/2014/main" id="{612EC17C-7337-1F49-26CF-BDFC1552C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4506" y="3667546"/>
              <a:ext cx="4725060" cy="2859024"/>
            </a:xfrm>
            <a:prstGeom prst="rect">
              <a:avLst/>
            </a:prstGeom>
          </p:spPr>
        </p:pic>
      </p:grpSp>
      <p:sp>
        <p:nvSpPr>
          <p:cNvPr id="9" name="ZoneTexte 20">
            <a:extLst>
              <a:ext uri="{FF2B5EF4-FFF2-40B4-BE49-F238E27FC236}">
                <a16:creationId xmlns:a16="http://schemas.microsoft.com/office/drawing/2014/main" id="{7333D0C0-885F-F59E-23D1-E0812C39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563" y="5585680"/>
            <a:ext cx="35868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Guadeloupe Harbour expansion</a:t>
            </a:r>
          </a:p>
          <a:p>
            <a:pPr algn="ctr" eaLnBrk="1" hangingPunct="1"/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3D </a:t>
            </a:r>
            <a:r>
              <a:rPr lang="fr-FR" altLang="fr-FR" b="1" dirty="0" err="1">
                <a:solidFill>
                  <a:schemeClr val="accent4">
                    <a:lumMod val="75000"/>
                  </a:schemeClr>
                </a:solidFill>
              </a:rPr>
              <a:t>Geotechnical</a:t>
            </a:r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</a:rPr>
              <a:t> Model</a:t>
            </a:r>
            <a:endParaRPr lang="fr-FR" altLang="fr-F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5391285-F885-E996-D9EF-E44903DC54B3}"/>
              </a:ext>
            </a:extLst>
          </p:cNvPr>
          <p:cNvGrpSpPr/>
          <p:nvPr/>
        </p:nvGrpSpPr>
        <p:grpSpPr>
          <a:xfrm>
            <a:off x="513501" y="2514090"/>
            <a:ext cx="6390262" cy="3981130"/>
            <a:chOff x="513501" y="2514090"/>
            <a:chExt cx="6390262" cy="398113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B092101D-E7F3-FE1B-16F0-6771CD67B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501" y="2514090"/>
              <a:ext cx="6390262" cy="3017941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5F8B309-A1ED-04A7-0D16-AB276FE0EF30}"/>
                </a:ext>
              </a:extLst>
            </p:cNvPr>
            <p:cNvSpPr txBox="1"/>
            <p:nvPr/>
          </p:nvSpPr>
          <p:spPr>
            <a:xfrm>
              <a:off x="513501" y="5571890"/>
              <a:ext cx="635383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buFont typeface="Wingdings" panose="05000000000000000000" pitchFamily="2" charset="2"/>
                <a:buChar char="q"/>
              </a:pPr>
              <a:r>
                <a:rPr lang="en-US" altLang="fr-FR" dirty="0"/>
                <a:t>The </a:t>
              </a:r>
              <a:r>
                <a:rPr lang="en-US" altLang="fr-FR" dirty="0" err="1"/>
                <a:t>draftman</a:t>
              </a:r>
              <a:r>
                <a:rPr lang="en-US" altLang="fr-FR" dirty="0"/>
                <a:t> can project the 3D logs data and the boreholes for drawing the 2D longitudinal view and the 2D transversal cross sections need for the earthworks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43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ED9FDFA-05FE-46AD-B4A7-3D96244F0EF3}"/>
              </a:ext>
            </a:extLst>
          </p:cNvPr>
          <p:cNvCxnSpPr>
            <a:cxnSpLocks/>
          </p:cNvCxnSpPr>
          <p:nvPr/>
        </p:nvCxnSpPr>
        <p:spPr>
          <a:xfrm flipH="1">
            <a:off x="0" y="632912"/>
            <a:ext cx="9382125" cy="0"/>
          </a:xfrm>
          <a:prstGeom prst="line">
            <a:avLst/>
          </a:prstGeom>
          <a:ln w="127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EB7122A-8D5E-4B46-B675-8FA052A3D22B}"/>
              </a:ext>
            </a:extLst>
          </p:cNvPr>
          <p:cNvSpPr txBox="1"/>
          <p:nvPr/>
        </p:nvSpPr>
        <p:spPr>
          <a:xfrm>
            <a:off x="159489" y="74428"/>
            <a:ext cx="8688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Experiment of a Transfer from </a:t>
            </a:r>
            <a:r>
              <a:rPr lang="en-US" sz="2800" dirty="0" err="1"/>
              <a:t>GoCAD</a:t>
            </a:r>
            <a:r>
              <a:rPr lang="en-US" sz="2800" dirty="0"/>
              <a:t> to Autodesk Civil-3D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D84D9E-03E6-41F1-AB49-878121E2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792D-4FA9-4A22-B70E-A545F8303082}" type="slidenum">
              <a:rPr lang="fr-FR" smtClean="0"/>
              <a:t>7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63496E4-EADB-BF23-65A0-2782D3EA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5" y="2663"/>
            <a:ext cx="2809875" cy="666750"/>
          </a:xfrm>
          <a:prstGeom prst="rect">
            <a:avLst/>
          </a:prstGeom>
        </p:spPr>
      </p:pic>
      <p:sp>
        <p:nvSpPr>
          <p:cNvPr id="2" name="ZoneTexte 20">
            <a:extLst>
              <a:ext uri="{FF2B5EF4-FFF2-40B4-BE49-F238E27FC236}">
                <a16:creationId xmlns:a16="http://schemas.microsoft.com/office/drawing/2014/main" id="{DA097F60-88D7-E4A4-2041-3D75F43E1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629" y="6298961"/>
            <a:ext cx="6127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GoCAD Model </a:t>
            </a:r>
            <a:r>
              <a:rPr lang="fr-FR" altLang="fr-FR" b="1" dirty="0" err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delivered</a:t>
            </a:r>
            <a:r>
              <a:rPr lang="fr-FR" altLang="fr-FR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 by IFP Energies nouvelles</a:t>
            </a:r>
            <a:endParaRPr lang="fr-FR" altLang="fr-FR" sz="2000" b="1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0DA034-9215-15DC-444F-FC0384912F3E}"/>
              </a:ext>
            </a:extLst>
          </p:cNvPr>
          <p:cNvSpPr txBox="1"/>
          <p:nvPr/>
        </p:nvSpPr>
        <p:spPr>
          <a:xfrm>
            <a:off x="7239547" y="1197936"/>
            <a:ext cx="7854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GoCAD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4A088A-27C8-8DA2-573F-F28490D02A50}"/>
              </a:ext>
            </a:extLst>
          </p:cNvPr>
          <p:cNvSpPr txBox="1"/>
          <p:nvPr/>
        </p:nvSpPr>
        <p:spPr>
          <a:xfrm>
            <a:off x="7376460" y="5343812"/>
            <a:ext cx="127542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Civil-3D +</a:t>
            </a:r>
          </a:p>
          <a:p>
            <a:pPr algn="ctr">
              <a:spcAft>
                <a:spcPts val="600"/>
              </a:spcAft>
            </a:pPr>
            <a:r>
              <a:rPr lang="fr-FR" sz="1400" b="1" i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RESQML-CAD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8ABB0D4-0F53-7506-5B45-81A7595B87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0" y="771600"/>
            <a:ext cx="6127115" cy="5486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228D4-8A84-BE30-1097-DD24DA832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618" y="1045776"/>
            <a:ext cx="1492700" cy="714238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9DBC031-8FAD-305B-E8CD-524B644AC4F6}"/>
              </a:ext>
            </a:extLst>
          </p:cNvPr>
          <p:cNvCxnSpPr>
            <a:cxnSpLocks/>
          </p:cNvCxnSpPr>
          <p:nvPr/>
        </p:nvCxnSpPr>
        <p:spPr>
          <a:xfrm flipH="1">
            <a:off x="7132695" y="5610992"/>
            <a:ext cx="150527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5C385CE-F684-5A4D-291E-F3B795DCCA5A}"/>
              </a:ext>
            </a:extLst>
          </p:cNvPr>
          <p:cNvCxnSpPr>
            <a:cxnSpLocks/>
          </p:cNvCxnSpPr>
          <p:nvPr/>
        </p:nvCxnSpPr>
        <p:spPr>
          <a:xfrm>
            <a:off x="9949968" y="1760014"/>
            <a:ext cx="0" cy="6752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20">
            <a:extLst>
              <a:ext uri="{FF2B5EF4-FFF2-40B4-BE49-F238E27FC236}">
                <a16:creationId xmlns:a16="http://schemas.microsoft.com/office/drawing/2014/main" id="{E0E207A5-0689-116E-F478-77FD9CD9A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304" y="3719717"/>
            <a:ext cx="22487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RESQML</a:t>
            </a:r>
            <a:r>
              <a:rPr lang="fr-FR" altLang="fr-F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WebStudio</a:t>
            </a:r>
            <a:endParaRPr lang="fr-FR" altLang="fr-FR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BE4C642-9CDB-1E50-9A13-51B915E6B41E}"/>
              </a:ext>
            </a:extLst>
          </p:cNvPr>
          <p:cNvCxnSpPr>
            <a:cxnSpLocks/>
          </p:cNvCxnSpPr>
          <p:nvPr/>
        </p:nvCxnSpPr>
        <p:spPr>
          <a:xfrm>
            <a:off x="7188721" y="1492357"/>
            <a:ext cx="152027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495B275-C469-D4B4-4D11-12F5817EB1B1}"/>
              </a:ext>
            </a:extLst>
          </p:cNvPr>
          <p:cNvCxnSpPr>
            <a:cxnSpLocks/>
          </p:cNvCxnSpPr>
          <p:nvPr/>
        </p:nvCxnSpPr>
        <p:spPr>
          <a:xfrm>
            <a:off x="9949968" y="3087694"/>
            <a:ext cx="0" cy="5792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20">
            <a:extLst>
              <a:ext uri="{FF2B5EF4-FFF2-40B4-BE49-F238E27FC236}">
                <a16:creationId xmlns:a16="http://schemas.microsoft.com/office/drawing/2014/main" id="{FC2AAE1A-D1BA-762C-277C-B1BCC7A75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382" y="2753170"/>
            <a:ext cx="2836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dirty="0">
                <a:latin typeface="Century Gothic" panose="020B0502020202020204" pitchFamily="34" charset="0"/>
              </a:rPr>
              <a:t>Migration 2.0.1 to 2.2</a:t>
            </a:r>
          </a:p>
        </p:txBody>
      </p:sp>
      <p:sp>
        <p:nvSpPr>
          <p:cNvPr id="16" name="ZoneTexte 20">
            <a:extLst>
              <a:ext uri="{FF2B5EF4-FFF2-40B4-BE49-F238E27FC236}">
                <a16:creationId xmlns:a16="http://schemas.microsoft.com/office/drawing/2014/main" id="{19DD2DDA-222E-AE4B-B3C1-ED700A883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160" y="2483331"/>
            <a:ext cx="28360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 dirty="0">
                <a:latin typeface="Century Gothic" panose="020B0502020202020204" pitchFamily="34" charset="0"/>
              </a:rPr>
              <a:t>RESQML Converter</a:t>
            </a:r>
          </a:p>
        </p:txBody>
      </p:sp>
      <p:sp>
        <p:nvSpPr>
          <p:cNvPr id="17" name="ZoneTexte 20">
            <a:extLst>
              <a:ext uri="{FF2B5EF4-FFF2-40B4-BE49-F238E27FC236}">
                <a16:creationId xmlns:a16="http://schemas.microsoft.com/office/drawing/2014/main" id="{48162828-BFED-B00A-B603-57F4CA9DA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752" y="3999162"/>
            <a:ext cx="3026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dirty="0">
                <a:latin typeface="Century Gothic" panose="020B0502020202020204" pitchFamily="34" charset="0"/>
              </a:rPr>
              <a:t>Manually add attributes</a:t>
            </a:r>
            <a:br>
              <a:rPr lang="en-US" altLang="fr-FR" dirty="0">
                <a:latin typeface="Century Gothic" panose="020B0502020202020204" pitchFamily="34" charset="0"/>
              </a:rPr>
            </a:br>
            <a:r>
              <a:rPr lang="en-US" altLang="fr-FR" dirty="0">
                <a:latin typeface="Century Gothic" panose="020B0502020202020204" pitchFamily="34" charset="0"/>
              </a:rPr>
              <a:t>+ color info</a:t>
            </a:r>
            <a:r>
              <a:rPr lang="fr-FR" altLang="fr-FR" dirty="0">
                <a:latin typeface="Century Gothic" panose="020B0502020202020204" pitchFamily="34" charset="0"/>
              </a:rPr>
              <a:t> and validation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60DD6DD-F9DF-EB27-6EB3-3D48EDE63ADB}"/>
              </a:ext>
            </a:extLst>
          </p:cNvPr>
          <p:cNvCxnSpPr>
            <a:cxnSpLocks/>
          </p:cNvCxnSpPr>
          <p:nvPr/>
        </p:nvCxnSpPr>
        <p:spPr>
          <a:xfrm>
            <a:off x="9914660" y="4571524"/>
            <a:ext cx="0" cy="5136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>
            <a:extLst>
              <a:ext uri="{FF2B5EF4-FFF2-40B4-BE49-F238E27FC236}">
                <a16:creationId xmlns:a16="http://schemas.microsoft.com/office/drawing/2014/main" id="{7C5D51BC-DFB9-066B-D528-33E3AE7E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310" y="5097986"/>
            <a:ext cx="1492700" cy="7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ED9FDFA-05FE-46AD-B4A7-3D96244F0EF3}"/>
              </a:ext>
            </a:extLst>
          </p:cNvPr>
          <p:cNvCxnSpPr>
            <a:cxnSpLocks/>
          </p:cNvCxnSpPr>
          <p:nvPr/>
        </p:nvCxnSpPr>
        <p:spPr>
          <a:xfrm flipH="1">
            <a:off x="0" y="632912"/>
            <a:ext cx="9382125" cy="0"/>
          </a:xfrm>
          <a:prstGeom prst="line">
            <a:avLst/>
          </a:prstGeom>
          <a:ln w="127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EB7122A-8D5E-4B46-B675-8FA052A3D22B}"/>
              </a:ext>
            </a:extLst>
          </p:cNvPr>
          <p:cNvSpPr txBox="1"/>
          <p:nvPr/>
        </p:nvSpPr>
        <p:spPr>
          <a:xfrm>
            <a:off x="159489" y="74428"/>
            <a:ext cx="877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Other developments in progress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D84D9E-03E6-41F1-AB49-878121E2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792D-4FA9-4A22-B70E-A545F8303082}" type="slidenum">
              <a:rPr lang="fr-FR" smtClean="0"/>
              <a:t>8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63496E4-EADB-BF23-65A0-2782D3EA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5" y="2663"/>
            <a:ext cx="2809875" cy="666750"/>
          </a:xfrm>
          <a:prstGeom prst="rect">
            <a:avLst/>
          </a:prstGeom>
        </p:spPr>
      </p:pic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D9305EE3-BBE8-F75E-F781-ECAAB11903A2}"/>
              </a:ext>
            </a:extLst>
          </p:cNvPr>
          <p:cNvGrpSpPr/>
          <p:nvPr/>
        </p:nvGrpSpPr>
        <p:grpSpPr>
          <a:xfrm>
            <a:off x="636935" y="837377"/>
            <a:ext cx="10918130" cy="3141241"/>
            <a:chOff x="636935" y="884032"/>
            <a:chExt cx="10918130" cy="3141241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2F6AE721-2DA0-5638-3CF9-FC1025E8833A}"/>
                </a:ext>
              </a:extLst>
            </p:cNvPr>
            <p:cNvGrpSpPr/>
            <p:nvPr/>
          </p:nvGrpSpPr>
          <p:grpSpPr>
            <a:xfrm>
              <a:off x="4983691" y="932169"/>
              <a:ext cx="6571374" cy="2119255"/>
              <a:chOff x="5109602" y="1452732"/>
              <a:chExt cx="6571374" cy="2119255"/>
            </a:xfrm>
          </p:grpSpPr>
          <p:sp>
            <p:nvSpPr>
              <p:cNvPr id="70" name="ZoneTexte 101">
                <a:extLst>
                  <a:ext uri="{FF2B5EF4-FFF2-40B4-BE49-F238E27FC236}">
                    <a16:creationId xmlns:a16="http://schemas.microsoft.com/office/drawing/2014/main" id="{E8DB378A-12CA-06F8-0537-C018A59785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8049" y="1452732"/>
                <a:ext cx="2363787" cy="830997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Aft>
                    <a:spcPts val="1200"/>
                  </a:spcAft>
                  <a:buFont typeface="Segoe UI" panose="020B0502040204020203" pitchFamily="34" charset="0"/>
                  <a:defRPr sz="2400">
                    <a:solidFill>
                      <a:schemeClr val="accent2"/>
                    </a:solidFill>
                    <a:latin typeface="Segoe UI" panose="020B0502040204020203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Segoe UI" panose="020B0502040204020203" pitchFamily="34" charset="0"/>
                  <a:defRPr sz="2000" b="1"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00A4A6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9pPr>
              </a:lstStyle>
              <a:p>
                <a:pPr algn="ctr" eaLnBrk="1" hangingPunct="1">
                  <a:spcAft>
                    <a:spcPts val="600"/>
                  </a:spcAft>
                  <a:buFontTx/>
                  <a:buNone/>
                </a:pPr>
                <a:r>
                  <a:rPr lang="fr-FR" alt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          </a:t>
                </a:r>
                <a:br>
                  <a:rPr lang="fr-FR" alt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fr-FR" alt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         </a:t>
                </a:r>
                <a:r>
                  <a:rPr lang="fr-FR" altLang="fr-FR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 Autodesk </a:t>
                </a:r>
                <a:br>
                  <a:rPr lang="fr-FR" altLang="fr-FR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fr-FR" altLang="fr-FR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          Civil-3D</a:t>
                </a:r>
              </a:p>
            </p:txBody>
          </p:sp>
          <p:sp>
            <p:nvSpPr>
              <p:cNvPr id="71" name="ZoneTexte 102">
                <a:extLst>
                  <a:ext uri="{FF2B5EF4-FFF2-40B4-BE49-F238E27FC236}">
                    <a16:creationId xmlns:a16="http://schemas.microsoft.com/office/drawing/2014/main" id="{69A052DF-A6D2-FDDA-E286-90EBD4D8D1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9307" y="1761017"/>
                <a:ext cx="1174750" cy="58420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Aft>
                    <a:spcPts val="1200"/>
                  </a:spcAft>
                  <a:buFont typeface="Segoe UI" panose="020B0502040204020203" pitchFamily="34" charset="0"/>
                  <a:defRPr sz="2400">
                    <a:solidFill>
                      <a:schemeClr val="accent2"/>
                    </a:solidFill>
                    <a:latin typeface="Segoe UI" panose="020B0502040204020203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Segoe UI" panose="020B0502040204020203" pitchFamily="34" charset="0"/>
                  <a:defRPr sz="2000" b="1"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00A4A6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fr-FR" altLang="fr-FR" sz="16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RESQMLCAD</a:t>
                </a:r>
              </a:p>
            </p:txBody>
          </p:sp>
          <p:sp>
            <p:nvSpPr>
              <p:cNvPr id="72" name="ZoneTexte 101">
                <a:extLst>
                  <a:ext uri="{FF2B5EF4-FFF2-40B4-BE49-F238E27FC236}">
                    <a16:creationId xmlns:a16="http://schemas.microsoft.com/office/drawing/2014/main" id="{393BBFBA-E3FE-6862-CA20-C9AE6CB8B0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29295" y="1499498"/>
                <a:ext cx="2751681" cy="615553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Aft>
                    <a:spcPts val="1200"/>
                  </a:spcAft>
                  <a:buFont typeface="Segoe UI" panose="020B0502040204020203" pitchFamily="34" charset="0"/>
                  <a:defRPr sz="2400">
                    <a:solidFill>
                      <a:schemeClr val="accent2"/>
                    </a:solidFill>
                    <a:latin typeface="Segoe UI" panose="020B0502040204020203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Segoe UI" panose="020B0502040204020203" pitchFamily="34" charset="0"/>
                  <a:defRPr sz="2000" b="1"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00A4A6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fr-FR" altLang="fr-FR" sz="1800" b="1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Other</a:t>
                </a:r>
                <a:r>
                  <a:rPr lang="fr-FR" altLang="fr-FR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BIM Softwares</a:t>
                </a:r>
              </a:p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fr-FR" altLang="fr-FR" sz="16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fr-FR" altLang="fr-FR" sz="1600" b="1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Navisworks</a:t>
                </a:r>
                <a:r>
                  <a:rPr lang="fr-FR" altLang="fr-FR" sz="16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fr-FR" altLang="fr-FR" sz="1600" b="1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Infraworks</a:t>
                </a:r>
                <a:r>
                  <a:rPr lang="fr-FR" altLang="fr-FR" sz="16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  <p:grpSp>
            <p:nvGrpSpPr>
              <p:cNvPr id="73" name="Groupe 45">
                <a:extLst>
                  <a:ext uri="{FF2B5EF4-FFF2-40B4-BE49-F238E27FC236}">
                    <a16:creationId xmlns:a16="http://schemas.microsoft.com/office/drawing/2014/main" id="{C00D9062-0246-E300-5C6D-B6460BAE95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9844" y="2287245"/>
                <a:ext cx="2068246" cy="1284742"/>
                <a:chOff x="3772533" y="3694957"/>
                <a:chExt cx="1490759" cy="1087895"/>
              </a:xfrm>
            </p:grpSpPr>
            <p:grpSp>
              <p:nvGrpSpPr>
                <p:cNvPr id="78" name="Groupe 46">
                  <a:extLst>
                    <a:ext uri="{FF2B5EF4-FFF2-40B4-BE49-F238E27FC236}">
                      <a16:creationId xmlns:a16="http://schemas.microsoft.com/office/drawing/2014/main" id="{02FD57C9-0FEE-F587-F8B4-22D327E8FC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2533" y="3712845"/>
                  <a:ext cx="1490759" cy="1070007"/>
                  <a:chOff x="3871593" y="3867150"/>
                  <a:chExt cx="1490759" cy="1070007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DCB1C6EE-FA9A-6DFB-667A-F47BCFABE6F3}"/>
                      </a:ext>
                    </a:extLst>
                  </p:cNvPr>
                  <p:cNvSpPr/>
                  <p:nvPr/>
                </p:nvSpPr>
                <p:spPr>
                  <a:xfrm>
                    <a:off x="3871593" y="3870904"/>
                    <a:ext cx="1490759" cy="106625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fr-FR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592C57F5-D711-A909-AF72-87D9FA4A631A}"/>
                      </a:ext>
                    </a:extLst>
                  </p:cNvPr>
                  <p:cNvSpPr/>
                  <p:nvPr/>
                </p:nvSpPr>
                <p:spPr>
                  <a:xfrm>
                    <a:off x="3871593" y="3867150"/>
                    <a:ext cx="84459" cy="8760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fr-FR"/>
                  </a:p>
                </p:txBody>
              </p:sp>
              <p:sp>
                <p:nvSpPr>
                  <p:cNvPr id="82" name="Triangle rectangle 81">
                    <a:extLst>
                      <a:ext uri="{FF2B5EF4-FFF2-40B4-BE49-F238E27FC236}">
                        <a16:creationId xmlns:a16="http://schemas.microsoft.com/office/drawing/2014/main" id="{952877A1-2C87-F328-C002-CF7E91E5882E}"/>
                      </a:ext>
                    </a:extLst>
                  </p:cNvPr>
                  <p:cNvSpPr/>
                  <p:nvPr/>
                </p:nvSpPr>
                <p:spPr>
                  <a:xfrm flipH="1">
                    <a:off x="3879734" y="3870904"/>
                    <a:ext cx="84459" cy="83849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79" name="ZoneTexte 47">
                  <a:extLst>
                    <a:ext uri="{FF2B5EF4-FFF2-40B4-BE49-F238E27FC236}">
                      <a16:creationId xmlns:a16="http://schemas.microsoft.com/office/drawing/2014/main" id="{EFC1FD3F-8A07-0140-8170-6345A19B97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57120" y="3694957"/>
                  <a:ext cx="947580" cy="242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200"/>
                    </a:spcAft>
                    <a:buFont typeface="Segoe UI" panose="020B0502040204020203" pitchFamily="34" charset="0"/>
                    <a:defRPr sz="2400">
                      <a:solidFill>
                        <a:schemeClr val="accent2"/>
                      </a:solidFill>
                      <a:latin typeface="Segoe UI" panose="020B0502040204020203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Segoe UI" panose="020B0502040204020203" pitchFamily="34" charset="0"/>
                    <a:defRPr sz="2000" b="1">
                      <a:solidFill>
                        <a:schemeClr val="accent1"/>
                      </a:solidFill>
                      <a:latin typeface="Segoe UI" panose="020B0502040204020203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chemeClr val="accent1"/>
                    </a:buClr>
                    <a:buSzPct val="90000"/>
                    <a:buFont typeface="Segoe UI" panose="020B0502040204020203" pitchFamily="34" charset="0"/>
                    <a:buChar char="▬"/>
                    <a:defRPr>
                      <a:solidFill>
                        <a:schemeClr val="accent1"/>
                      </a:solidFill>
                      <a:latin typeface="Segoe UI" panose="020B0502040204020203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A4A6"/>
                    </a:buClr>
                    <a:buSzPct val="90000"/>
                    <a:buFont typeface="Segoe UI" panose="020B0502040204020203" pitchFamily="34" charset="0"/>
                    <a:buChar char="▬"/>
                    <a:defRPr>
                      <a:solidFill>
                        <a:schemeClr val="accent1"/>
                      </a:solidFill>
                      <a:latin typeface="Segoe UI" panose="020B0502040204020203" pitchFamily="34" charset="0"/>
                    </a:defRPr>
                  </a:lvl4pPr>
                  <a:lvl5pPr marL="2057400" indent="-228600">
                    <a:spcBef>
                      <a:spcPts val="600"/>
                    </a:spcBef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fr-FR" altLang="fr-FR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DWG 2018 files</a:t>
                  </a:r>
                  <a:endParaRPr lang="fr-FR" alt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74" name="Image 46">
                <a:extLst>
                  <a:ext uri="{FF2B5EF4-FFF2-40B4-BE49-F238E27FC236}">
                    <a16:creationId xmlns:a16="http://schemas.microsoft.com/office/drawing/2014/main" id="{328C1635-7ABF-60FD-FD22-C4335C698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9732" y="2547225"/>
                <a:ext cx="2010945" cy="990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5" name="Connecteur droit avec flèche 74">
                <a:extLst>
                  <a:ext uri="{FF2B5EF4-FFF2-40B4-BE49-F238E27FC236}">
                    <a16:creationId xmlns:a16="http://schemas.microsoft.com/office/drawing/2014/main" id="{E58E91F8-6B35-ABF3-E0B8-95E043C945E2}"/>
                  </a:ext>
                </a:extLst>
              </p:cNvPr>
              <p:cNvCxnSpPr/>
              <p:nvPr/>
            </p:nvCxnSpPr>
            <p:spPr>
              <a:xfrm flipV="1">
                <a:off x="9890653" y="2138668"/>
                <a:ext cx="803007" cy="829181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avec flèche 75">
                <a:extLst>
                  <a:ext uri="{FF2B5EF4-FFF2-40B4-BE49-F238E27FC236}">
                    <a16:creationId xmlns:a16="http://schemas.microsoft.com/office/drawing/2014/main" id="{AB97D7BC-96A0-1887-FADE-B9F496BD9965}"/>
                  </a:ext>
                </a:extLst>
              </p:cNvPr>
              <p:cNvCxnSpPr>
                <a:stCxn id="70" idx="2"/>
                <a:endCxn id="80" idx="1"/>
              </p:cNvCxnSpPr>
              <p:nvPr/>
            </p:nvCxnSpPr>
            <p:spPr>
              <a:xfrm>
                <a:off x="7219943" y="2283729"/>
                <a:ext cx="689901" cy="658666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avec flèche 76">
                <a:extLst>
                  <a:ext uri="{FF2B5EF4-FFF2-40B4-BE49-F238E27FC236}">
                    <a16:creationId xmlns:a16="http://schemas.microsoft.com/office/drawing/2014/main" id="{EEFE0B7C-CC5A-F583-5AF0-E9CE07C536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9602" y="2298585"/>
                <a:ext cx="887670" cy="691637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20C20F6B-A733-28D4-C565-6A1E1C87F1EF}"/>
                </a:ext>
              </a:extLst>
            </p:cNvPr>
            <p:cNvGrpSpPr/>
            <p:nvPr/>
          </p:nvGrpSpPr>
          <p:grpSpPr>
            <a:xfrm>
              <a:off x="636935" y="1847712"/>
              <a:ext cx="2603517" cy="2177561"/>
              <a:chOff x="762846" y="2368275"/>
              <a:chExt cx="2603517" cy="2177561"/>
            </a:xfrm>
          </p:grpSpPr>
          <p:grpSp>
            <p:nvGrpSpPr>
              <p:cNvPr id="53" name="Groupe 45">
                <a:extLst>
                  <a:ext uri="{FF2B5EF4-FFF2-40B4-BE49-F238E27FC236}">
                    <a16:creationId xmlns:a16="http://schemas.microsoft.com/office/drawing/2014/main" id="{B43FEC7C-63D3-6EB7-4D97-C101FF1E30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0427" y="2409523"/>
                <a:ext cx="1425936" cy="1138745"/>
                <a:chOff x="3772533" y="3694957"/>
                <a:chExt cx="1490759" cy="1087895"/>
              </a:xfrm>
            </p:grpSpPr>
            <p:grpSp>
              <p:nvGrpSpPr>
                <p:cNvPr id="65" name="Groupe 46">
                  <a:extLst>
                    <a:ext uri="{FF2B5EF4-FFF2-40B4-BE49-F238E27FC236}">
                      <a16:creationId xmlns:a16="http://schemas.microsoft.com/office/drawing/2014/main" id="{9724CE44-AD9D-278F-FE6A-3E4DA86B15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2533" y="3712845"/>
                  <a:ext cx="1490759" cy="1070007"/>
                  <a:chOff x="3871593" y="3867150"/>
                  <a:chExt cx="1490759" cy="1070007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D461BFA6-BF21-8A47-6FB0-C40447132C90}"/>
                      </a:ext>
                    </a:extLst>
                  </p:cNvPr>
                  <p:cNvSpPr/>
                  <p:nvPr/>
                </p:nvSpPr>
                <p:spPr>
                  <a:xfrm>
                    <a:off x="3871593" y="3870904"/>
                    <a:ext cx="1490759" cy="106625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fr-FR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BBBFDF6A-05FC-1C5D-7572-29749E121E66}"/>
                      </a:ext>
                    </a:extLst>
                  </p:cNvPr>
                  <p:cNvSpPr/>
                  <p:nvPr/>
                </p:nvSpPr>
                <p:spPr>
                  <a:xfrm>
                    <a:off x="3871593" y="3867150"/>
                    <a:ext cx="84459" cy="87603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fr-FR"/>
                  </a:p>
                </p:txBody>
              </p:sp>
              <p:sp>
                <p:nvSpPr>
                  <p:cNvPr id="69" name="Triangle rectangle 68">
                    <a:extLst>
                      <a:ext uri="{FF2B5EF4-FFF2-40B4-BE49-F238E27FC236}">
                        <a16:creationId xmlns:a16="http://schemas.microsoft.com/office/drawing/2014/main" id="{F1B41D6C-6528-2F3A-58B0-A9FE5176E58B}"/>
                      </a:ext>
                    </a:extLst>
                  </p:cNvPr>
                  <p:cNvSpPr/>
                  <p:nvPr/>
                </p:nvSpPr>
                <p:spPr>
                  <a:xfrm flipH="1">
                    <a:off x="3879734" y="3870904"/>
                    <a:ext cx="84459" cy="83849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66" name="ZoneTexte 47">
                  <a:extLst>
                    <a:ext uri="{FF2B5EF4-FFF2-40B4-BE49-F238E27FC236}">
                      <a16:creationId xmlns:a16="http://schemas.microsoft.com/office/drawing/2014/main" id="{26DBDD0C-E7E4-D536-5550-805C438F77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66884" y="3694957"/>
                  <a:ext cx="928057" cy="242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200"/>
                    </a:spcAft>
                    <a:buFont typeface="Segoe UI" panose="020B0502040204020203" pitchFamily="34" charset="0"/>
                    <a:defRPr sz="2400">
                      <a:solidFill>
                        <a:schemeClr val="accent2"/>
                      </a:solidFill>
                      <a:latin typeface="Segoe UI" panose="020B0502040204020203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Segoe UI" panose="020B0502040204020203" pitchFamily="34" charset="0"/>
                    <a:defRPr sz="2000" b="1">
                      <a:solidFill>
                        <a:schemeClr val="accent1"/>
                      </a:solidFill>
                      <a:latin typeface="Segoe UI" panose="020B0502040204020203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chemeClr val="accent1"/>
                    </a:buClr>
                    <a:buSzPct val="90000"/>
                    <a:buFont typeface="Segoe UI" panose="020B0502040204020203" pitchFamily="34" charset="0"/>
                    <a:buChar char="▬"/>
                    <a:defRPr>
                      <a:solidFill>
                        <a:schemeClr val="accent1"/>
                      </a:solidFill>
                      <a:latin typeface="Segoe UI" panose="020B0502040204020203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A4A6"/>
                    </a:buClr>
                    <a:buSzPct val="90000"/>
                    <a:buFont typeface="Segoe UI" panose="020B0502040204020203" pitchFamily="34" charset="0"/>
                    <a:buChar char="▬"/>
                    <a:defRPr>
                      <a:solidFill>
                        <a:schemeClr val="accent1"/>
                      </a:solidFill>
                      <a:latin typeface="Segoe UI" panose="020B0502040204020203" pitchFamily="34" charset="0"/>
                    </a:defRPr>
                  </a:lvl4pPr>
                  <a:lvl5pPr marL="2057400" indent="-228600">
                    <a:spcBef>
                      <a:spcPts val="600"/>
                    </a:spcBef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fr-FR" altLang="fr-FR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GDM 3D Model</a:t>
                  </a:r>
                  <a:endParaRPr lang="fr-FR" alt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ZoneTexte 222">
                <a:extLst>
                  <a:ext uri="{FF2B5EF4-FFF2-40B4-BE49-F238E27FC236}">
                    <a16:creationId xmlns:a16="http://schemas.microsoft.com/office/drawing/2014/main" id="{8502780D-74A1-C477-4C50-85311E8E62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2325" y="3884116"/>
                <a:ext cx="2371725" cy="661720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120000"/>
                  </a:spcBef>
                  <a:buClr>
                    <a:srgbClr val="7D8A00"/>
                  </a:buClr>
                  <a:buFont typeface="Wingdings 2" pitchFamily="18" charset="2"/>
                  <a:buChar char="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7D8A00"/>
                  </a:buClr>
                  <a:buFont typeface="Wingdings 2" pitchFamily="18" charset="2"/>
                  <a:buChar char=""/>
                  <a:defRPr sz="2000">
                    <a:solidFill>
                      <a:srgbClr val="7E7E7E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defRPr sz="1400" i="1">
                    <a:solidFill>
                      <a:srgbClr val="7E7E7E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fr-FR" altLang="fr-FR" sz="500" dirty="0">
                  <a:solidFill>
                    <a:srgbClr val="FF000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fr-FR" altLang="fr-FR" sz="1800" dirty="0"/>
                  <a:t>GDM-Multilayer</a:t>
                </a:r>
                <a:br>
                  <a:rPr lang="fr-FR" altLang="fr-FR" sz="1800" dirty="0"/>
                </a:br>
                <a:r>
                  <a:rPr lang="fr-FR" altLang="fr-FR" sz="1400" dirty="0"/>
                  <a:t>(BRGM </a:t>
                </a:r>
                <a:r>
                  <a:rPr lang="fr-FR" altLang="fr-FR" sz="1400" dirty="0" err="1"/>
                  <a:t>geomodeller</a:t>
                </a:r>
                <a:r>
                  <a:rPr lang="fr-FR" altLang="fr-FR" sz="1400" dirty="0"/>
                  <a:t>)</a:t>
                </a:r>
              </a:p>
            </p:txBody>
          </p:sp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1D85368F-F1FB-3349-C9EF-8C38E6F11A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2846" y="2368275"/>
                <a:ext cx="1087684" cy="1173279"/>
                <a:chOff x="3772662" y="3712845"/>
                <a:chExt cx="684142" cy="1077096"/>
              </a:xfrm>
            </p:grpSpPr>
            <p:grpSp>
              <p:nvGrpSpPr>
                <p:cNvPr id="60" name="Groupe 46">
                  <a:extLst>
                    <a:ext uri="{FF2B5EF4-FFF2-40B4-BE49-F238E27FC236}">
                      <a16:creationId xmlns:a16="http://schemas.microsoft.com/office/drawing/2014/main" id="{B67B1B78-CBC6-0D9C-BB82-771D64C64B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72662" y="3712845"/>
                  <a:ext cx="684142" cy="1077096"/>
                  <a:chOff x="3871722" y="3867150"/>
                  <a:chExt cx="684142" cy="1077096"/>
                </a:xfrm>
              </p:grpSpPr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5F8DB54A-325B-AC3D-A959-5F07CCC4D85A}"/>
                      </a:ext>
                    </a:extLst>
                  </p:cNvPr>
                  <p:cNvSpPr/>
                  <p:nvPr/>
                </p:nvSpPr>
                <p:spPr>
                  <a:xfrm>
                    <a:off x="3879024" y="3883350"/>
                    <a:ext cx="676840" cy="1060896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fr-FR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CD4F760C-5603-F4D1-E04F-AC14302B8463}"/>
                      </a:ext>
                    </a:extLst>
                  </p:cNvPr>
                  <p:cNvSpPr/>
                  <p:nvPr/>
                </p:nvSpPr>
                <p:spPr>
                  <a:xfrm>
                    <a:off x="3871722" y="3867150"/>
                    <a:ext cx="84505" cy="87339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fr-FR"/>
                  </a:p>
                </p:txBody>
              </p:sp>
              <p:sp>
                <p:nvSpPr>
                  <p:cNvPr id="64" name="Triangle rectangle 63">
                    <a:extLst>
                      <a:ext uri="{FF2B5EF4-FFF2-40B4-BE49-F238E27FC236}">
                        <a16:creationId xmlns:a16="http://schemas.microsoft.com/office/drawing/2014/main" id="{FA291613-D7A4-3C7B-2263-31F9AB606E01}"/>
                      </a:ext>
                    </a:extLst>
                  </p:cNvPr>
                  <p:cNvSpPr/>
                  <p:nvPr/>
                </p:nvSpPr>
                <p:spPr>
                  <a:xfrm flipH="1">
                    <a:off x="3879675" y="3870326"/>
                    <a:ext cx="84505" cy="84163"/>
                  </a:xfrm>
                  <a:prstGeom prst="rt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61" name="ZoneTexte 47">
                  <a:extLst>
                    <a:ext uri="{FF2B5EF4-FFF2-40B4-BE49-F238E27FC236}">
                      <a16:creationId xmlns:a16="http://schemas.microsoft.com/office/drawing/2014/main" id="{19CA1997-7065-628E-6030-08DEFA9FAF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89357" y="3763243"/>
                  <a:ext cx="666670" cy="480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Aft>
                      <a:spcPts val="1200"/>
                    </a:spcAft>
                    <a:buFont typeface="Segoe UI" panose="020B0502040204020203" pitchFamily="34" charset="0"/>
                    <a:defRPr sz="2400">
                      <a:solidFill>
                        <a:schemeClr val="accent2"/>
                      </a:solidFill>
                      <a:latin typeface="Segoe UI" panose="020B0502040204020203" pitchFamily="34" charset="0"/>
                    </a:defRPr>
                  </a:lvl1pPr>
                  <a:lvl2pPr marL="742950" indent="-285750">
                    <a:spcBef>
                      <a:spcPts val="600"/>
                    </a:spcBef>
                    <a:buFont typeface="Segoe UI" panose="020B0502040204020203" pitchFamily="34" charset="0"/>
                    <a:defRPr sz="2000" b="1">
                      <a:solidFill>
                        <a:schemeClr val="accent1"/>
                      </a:solidFill>
                      <a:latin typeface="Segoe UI" panose="020B0502040204020203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chemeClr val="accent1"/>
                    </a:buClr>
                    <a:buSzPct val="90000"/>
                    <a:buFont typeface="Segoe UI" panose="020B0502040204020203" pitchFamily="34" charset="0"/>
                    <a:buChar char="▬"/>
                    <a:defRPr>
                      <a:solidFill>
                        <a:schemeClr val="accent1"/>
                      </a:solidFill>
                      <a:latin typeface="Segoe UI" panose="020B0502040204020203" pitchFamily="34" charset="0"/>
                    </a:defRPr>
                  </a:lvl3pPr>
                  <a:lvl4pPr marL="1600200" indent="-228600">
                    <a:spcBef>
                      <a:spcPts val="600"/>
                    </a:spcBef>
                    <a:buClr>
                      <a:srgbClr val="00A4A6"/>
                    </a:buClr>
                    <a:buSzPct val="90000"/>
                    <a:buFont typeface="Segoe UI" panose="020B0502040204020203" pitchFamily="34" charset="0"/>
                    <a:buChar char="▬"/>
                    <a:defRPr>
                      <a:solidFill>
                        <a:schemeClr val="accent1"/>
                      </a:solidFill>
                      <a:latin typeface="Segoe UI" panose="020B0502040204020203" pitchFamily="34" charset="0"/>
                    </a:defRPr>
                  </a:lvl4pPr>
                  <a:lvl5pPr marL="2057400" indent="-228600">
                    <a:spcBef>
                      <a:spcPts val="600"/>
                    </a:spcBef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00A4A6"/>
                    </a:buClr>
                    <a:buSzPct val="110000"/>
                    <a:buFont typeface="Webdings" panose="05030102010509060703" pitchFamily="18" charset="2"/>
                    <a:buChar char=""/>
                    <a:defRPr sz="1600">
                      <a:solidFill>
                        <a:srgbClr val="00A4A6"/>
                      </a:solidFill>
                      <a:latin typeface="Segoe UI" panose="020B0502040204020203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fr-FR" altLang="fr-FR" sz="14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Boreholes</a:t>
                  </a:r>
                  <a:endParaRPr lang="fr-FR" altLang="fr-FR" sz="1400" b="1" dirty="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>
                    <a:spcAft>
                      <a:spcPct val="0"/>
                    </a:spcAft>
                    <a:buFontTx/>
                    <a:buNone/>
                  </a:pPr>
                  <a:r>
                    <a:rPr lang="fr-FR" altLang="fr-FR" sz="1400" b="1" dirty="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</p:grpSp>
          <p:pic>
            <p:nvPicPr>
              <p:cNvPr id="56" name="Picture 6">
                <a:extLst>
                  <a:ext uri="{FF2B5EF4-FFF2-40B4-BE49-F238E27FC236}">
                    <a16:creationId xmlns:a16="http://schemas.microsoft.com/office/drawing/2014/main" id="{BC90297A-5B0C-D8AE-5044-9C889A54C3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119" y="2777947"/>
                <a:ext cx="1273240" cy="6709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7" name="Connecteur droit avec flèche 56">
                <a:extLst>
                  <a:ext uri="{FF2B5EF4-FFF2-40B4-BE49-F238E27FC236}">
                    <a16:creationId xmlns:a16="http://schemas.microsoft.com/office/drawing/2014/main" id="{87A518B9-F6C7-266D-B19F-351BD7E128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5314" y="3447035"/>
                <a:ext cx="5584" cy="464572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avec flèche 57">
                <a:extLst>
                  <a:ext uri="{FF2B5EF4-FFF2-40B4-BE49-F238E27FC236}">
                    <a16:creationId xmlns:a16="http://schemas.microsoft.com/office/drawing/2014/main" id="{44E00EDF-7000-4EB6-82A7-2A13597C66F0}"/>
                  </a:ext>
                </a:extLst>
              </p:cNvPr>
              <p:cNvCxnSpPr>
                <a:cxnSpLocks/>
                <a:endCxn id="56" idx="2"/>
              </p:cNvCxnSpPr>
              <p:nvPr/>
            </p:nvCxnSpPr>
            <p:spPr>
              <a:xfrm flipV="1">
                <a:off x="2642680" y="3448878"/>
                <a:ext cx="4059" cy="435238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Image 58">
                <a:extLst>
                  <a:ext uri="{FF2B5EF4-FFF2-40B4-BE49-F238E27FC236}">
                    <a16:creationId xmlns:a16="http://schemas.microsoft.com/office/drawing/2014/main" id="{2E83E1F5-A14B-24ED-A63B-905EA4FCD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165" y="2887839"/>
                <a:ext cx="1011345" cy="600075"/>
              </a:xfrm>
              <a:prstGeom prst="rect">
                <a:avLst/>
              </a:prstGeom>
            </p:spPr>
          </p:pic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6CDA7C9A-C8A6-F1AB-9BA1-980AA599B913}"/>
                </a:ext>
              </a:extLst>
            </p:cNvPr>
            <p:cNvGrpSpPr/>
            <p:nvPr/>
          </p:nvGrpSpPr>
          <p:grpSpPr>
            <a:xfrm>
              <a:off x="796298" y="884032"/>
              <a:ext cx="4549317" cy="2267415"/>
              <a:chOff x="922209" y="1404595"/>
              <a:chExt cx="4549317" cy="2267415"/>
            </a:xfrm>
          </p:grpSpPr>
          <p:sp>
            <p:nvSpPr>
              <p:cNvPr id="39" name="ZoneTexte 222">
                <a:extLst>
                  <a:ext uri="{FF2B5EF4-FFF2-40B4-BE49-F238E27FC236}">
                    <a16:creationId xmlns:a16="http://schemas.microsoft.com/office/drawing/2014/main" id="{7085CE49-2470-700C-E08C-8F1838383A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209" y="1404595"/>
                <a:ext cx="2371725" cy="523220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120000"/>
                  </a:spcBef>
                  <a:buClr>
                    <a:srgbClr val="7D8A00"/>
                  </a:buClr>
                  <a:buFont typeface="Wingdings 2" pitchFamily="18" charset="2"/>
                  <a:buChar char="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7D8A00"/>
                  </a:buClr>
                  <a:buFont typeface="Wingdings 2" pitchFamily="18" charset="2"/>
                  <a:buChar char=""/>
                  <a:defRPr sz="2000">
                    <a:solidFill>
                      <a:srgbClr val="7E7E7E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defRPr sz="1400" i="1">
                    <a:solidFill>
                      <a:srgbClr val="7E7E7E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fr-FR" altLang="fr-FR" sz="500" dirty="0">
                  <a:solidFill>
                    <a:srgbClr val="FF000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fr-FR" altLang="fr-FR" sz="1800" dirty="0">
                    <a:solidFill>
                      <a:srgbClr val="FF0000"/>
                    </a:solidFill>
                  </a:rPr>
                  <a:t>RESQML </a:t>
                </a:r>
                <a:r>
                  <a:rPr lang="fr-FR" altLang="fr-FR" sz="1800" dirty="0" err="1">
                    <a:solidFill>
                      <a:srgbClr val="FF0000"/>
                    </a:solidFill>
                  </a:rPr>
                  <a:t>Builder</a:t>
                </a:r>
                <a:br>
                  <a:rPr lang="fr-FR" altLang="fr-FR" sz="1800" dirty="0">
                    <a:solidFill>
                      <a:srgbClr val="FF0000"/>
                    </a:solidFill>
                  </a:rPr>
                </a:br>
                <a:endParaRPr lang="fr-FR" altLang="fr-FR" sz="5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4A138CCB-7BFF-0329-1E64-B05FE7C2B7F2}"/>
                  </a:ext>
                </a:extLst>
              </p:cNvPr>
              <p:cNvCxnSpPr>
                <a:cxnSpLocks/>
                <a:stCxn id="66" idx="0"/>
              </p:cNvCxnSpPr>
              <p:nvPr/>
            </p:nvCxnSpPr>
            <p:spPr>
              <a:xfrm flipV="1">
                <a:off x="2665830" y="1907979"/>
                <a:ext cx="0" cy="501544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>
                <a:extLst>
                  <a:ext uri="{FF2B5EF4-FFF2-40B4-BE49-F238E27FC236}">
                    <a16:creationId xmlns:a16="http://schemas.microsoft.com/office/drawing/2014/main" id="{9BA20B13-CA86-BAD6-113E-8259302789CE}"/>
                  </a:ext>
                </a:extLst>
              </p:cNvPr>
              <p:cNvCxnSpPr>
                <a:cxnSpLocks/>
                <a:stCxn id="62" idx="0"/>
              </p:cNvCxnSpPr>
              <p:nvPr/>
            </p:nvCxnSpPr>
            <p:spPr>
              <a:xfrm flipV="1">
                <a:off x="1312493" y="1907979"/>
                <a:ext cx="6849" cy="47794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2" name="Groupe 46">
                <a:extLst>
                  <a:ext uri="{FF2B5EF4-FFF2-40B4-BE49-F238E27FC236}">
                    <a16:creationId xmlns:a16="http://schemas.microsoft.com/office/drawing/2014/main" id="{D85EA1C3-D444-20CC-C6F9-D8E48BBA0B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5834" y="2269212"/>
                <a:ext cx="766115" cy="897776"/>
                <a:chOff x="3871722" y="3867150"/>
                <a:chExt cx="684141" cy="1077095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A7C9196F-934C-3E21-1A18-41590B4B78E3}"/>
                    </a:ext>
                  </a:extLst>
                </p:cNvPr>
                <p:cNvSpPr/>
                <p:nvPr/>
              </p:nvSpPr>
              <p:spPr>
                <a:xfrm>
                  <a:off x="3879023" y="3883350"/>
                  <a:ext cx="676840" cy="106089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33E3A65-E9E6-4643-5578-BEF5AB164A2B}"/>
                    </a:ext>
                  </a:extLst>
                </p:cNvPr>
                <p:cNvSpPr/>
                <p:nvPr/>
              </p:nvSpPr>
              <p:spPr>
                <a:xfrm>
                  <a:off x="3871722" y="3867150"/>
                  <a:ext cx="84505" cy="873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52" name="Triangle rectangle 51">
                  <a:extLst>
                    <a:ext uri="{FF2B5EF4-FFF2-40B4-BE49-F238E27FC236}">
                      <a16:creationId xmlns:a16="http://schemas.microsoft.com/office/drawing/2014/main" id="{8979AA94-6724-7BD6-56E4-F92809FB3C9C}"/>
                    </a:ext>
                  </a:extLst>
                </p:cNvPr>
                <p:cNvSpPr/>
                <p:nvPr/>
              </p:nvSpPr>
              <p:spPr>
                <a:xfrm flipH="1">
                  <a:off x="3879675" y="3870326"/>
                  <a:ext cx="84505" cy="8416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grpSp>
            <p:nvGrpSpPr>
              <p:cNvPr id="43" name="Groupe 46">
                <a:extLst>
                  <a:ext uri="{FF2B5EF4-FFF2-40B4-BE49-F238E27FC236}">
                    <a16:creationId xmlns:a16="http://schemas.microsoft.com/office/drawing/2014/main" id="{A7D284F9-409C-8440-FE53-98ACBA23C4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6408" y="2774234"/>
                <a:ext cx="766115" cy="897776"/>
                <a:chOff x="3871722" y="3867150"/>
                <a:chExt cx="684141" cy="1077095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EAE9642-AF1A-4B3E-FB7B-98B4B290E747}"/>
                    </a:ext>
                  </a:extLst>
                </p:cNvPr>
                <p:cNvSpPr/>
                <p:nvPr/>
              </p:nvSpPr>
              <p:spPr>
                <a:xfrm>
                  <a:off x="3879023" y="3883350"/>
                  <a:ext cx="676840" cy="106089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1004833-0BA6-A4FB-EFDA-A0969F1DB3A4}"/>
                    </a:ext>
                  </a:extLst>
                </p:cNvPr>
                <p:cNvSpPr/>
                <p:nvPr/>
              </p:nvSpPr>
              <p:spPr>
                <a:xfrm>
                  <a:off x="3871722" y="3867150"/>
                  <a:ext cx="84505" cy="8733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49" name="Triangle rectangle 48">
                  <a:extLst>
                    <a:ext uri="{FF2B5EF4-FFF2-40B4-BE49-F238E27FC236}">
                      <a16:creationId xmlns:a16="http://schemas.microsoft.com/office/drawing/2014/main" id="{103BA865-53E7-E0DC-52ED-83F9FEEB4A6D}"/>
                    </a:ext>
                  </a:extLst>
                </p:cNvPr>
                <p:cNvSpPr/>
                <p:nvPr/>
              </p:nvSpPr>
              <p:spPr>
                <a:xfrm flipH="1">
                  <a:off x="3879675" y="3870326"/>
                  <a:ext cx="84505" cy="84163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67ABA9A2-806D-2FBF-0FCC-74446276E1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0424" y="1953129"/>
                <a:ext cx="1045628" cy="1099236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ZoneTexte 38">
                <a:extLst>
                  <a:ext uri="{FF2B5EF4-FFF2-40B4-BE49-F238E27FC236}">
                    <a16:creationId xmlns:a16="http://schemas.microsoft.com/office/drawing/2014/main" id="{31138156-6C57-CC62-EA10-D445AFC60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6710" y="2336167"/>
                <a:ext cx="115021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b="1" dirty="0"/>
                  <a:t>EPC  +</a:t>
                </a:r>
              </a:p>
              <a:p>
                <a:pPr algn="ctr" eaLnBrk="1" hangingPunct="1"/>
                <a:endParaRPr lang="fr-FR" altLang="fr-FR" b="1" dirty="0"/>
              </a:p>
              <a:p>
                <a:pPr algn="ctr" eaLnBrk="1" hangingPunct="1"/>
                <a:r>
                  <a:rPr lang="fr-FR" altLang="fr-FR" b="1" dirty="0"/>
                  <a:t>HDF5</a:t>
                </a:r>
              </a:p>
            </p:txBody>
          </p:sp>
          <p:sp>
            <p:nvSpPr>
              <p:cNvPr id="46" name="ZoneTexte 38">
                <a:extLst>
                  <a:ext uri="{FF2B5EF4-FFF2-40B4-BE49-F238E27FC236}">
                    <a16:creationId xmlns:a16="http://schemas.microsoft.com/office/drawing/2014/main" id="{3BC76C49-8CFA-1F71-9D12-15E224320E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1163" y="1875801"/>
                <a:ext cx="16303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Segoe UI" panose="020B0502040204020203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b="1" dirty="0"/>
                  <a:t>RESQML v2.2</a:t>
                </a:r>
              </a:p>
            </p:txBody>
          </p:sp>
        </p:grp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6A12C680-A792-6BD2-48BC-0A9FF1D62FF2}"/>
              </a:ext>
            </a:extLst>
          </p:cNvPr>
          <p:cNvGrpSpPr/>
          <p:nvPr/>
        </p:nvGrpSpPr>
        <p:grpSpPr>
          <a:xfrm>
            <a:off x="430901" y="3104792"/>
            <a:ext cx="5619102" cy="3260442"/>
            <a:chOff x="430901" y="3104792"/>
            <a:chExt cx="5619102" cy="3260442"/>
          </a:xfrm>
        </p:grpSpPr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E0B11AAB-1E41-0019-8EE7-BBD73A6AE0C1}"/>
                </a:ext>
              </a:extLst>
            </p:cNvPr>
            <p:cNvGrpSpPr/>
            <p:nvPr/>
          </p:nvGrpSpPr>
          <p:grpSpPr>
            <a:xfrm>
              <a:off x="1558599" y="3104792"/>
              <a:ext cx="3967620" cy="2637457"/>
              <a:chOff x="1684510" y="3783980"/>
              <a:chExt cx="3967620" cy="2637457"/>
            </a:xfrm>
          </p:grpSpPr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F826DD31-957B-8994-2E3C-F2D3222AB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72810" y="4356417"/>
                <a:ext cx="2179320" cy="2065020"/>
              </a:xfrm>
              <a:prstGeom prst="rect">
                <a:avLst/>
              </a:prstGeom>
            </p:spPr>
          </p:pic>
          <p:cxnSp>
            <p:nvCxnSpPr>
              <p:cNvPr id="85" name="Connecteur droit avec flèche 84">
                <a:extLst>
                  <a:ext uri="{FF2B5EF4-FFF2-40B4-BE49-F238E27FC236}">
                    <a16:creationId xmlns:a16="http://schemas.microsoft.com/office/drawing/2014/main" id="{D3C53537-8676-CB60-A020-1964E34D9561}"/>
                  </a:ext>
                </a:extLst>
              </p:cNvPr>
              <p:cNvCxnSpPr>
                <a:cxnSpLocks/>
                <a:stCxn id="47" idx="2"/>
              </p:cNvCxnSpPr>
              <p:nvPr/>
            </p:nvCxnSpPr>
            <p:spPr>
              <a:xfrm>
                <a:off x="4703554" y="3783980"/>
                <a:ext cx="93500" cy="792429"/>
              </a:xfrm>
              <a:prstGeom prst="straightConnector1">
                <a:avLst/>
              </a:prstGeom>
              <a:ln w="38100" cmpd="sng">
                <a:solidFill>
                  <a:srgbClr val="0070C0"/>
                </a:solidFill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ZoneTexte 222">
                <a:extLst>
                  <a:ext uri="{FF2B5EF4-FFF2-40B4-BE49-F238E27FC236}">
                    <a16:creationId xmlns:a16="http://schemas.microsoft.com/office/drawing/2014/main" id="{986512B6-CB75-C6FE-705E-4A19D2A15C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4510" y="5122537"/>
                <a:ext cx="1962640" cy="723275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120000"/>
                  </a:spcBef>
                  <a:buClr>
                    <a:srgbClr val="7D8A00"/>
                  </a:buClr>
                  <a:buFont typeface="Wingdings 2" pitchFamily="18" charset="2"/>
                  <a:buChar char=""/>
                  <a:defRPr sz="2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7D8A00"/>
                  </a:buClr>
                  <a:buFont typeface="Wingdings 2" pitchFamily="18" charset="2"/>
                  <a:buChar char=""/>
                  <a:defRPr sz="2000">
                    <a:solidFill>
                      <a:srgbClr val="7E7E7E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defRPr sz="1400" i="1">
                    <a:solidFill>
                      <a:srgbClr val="7E7E7E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defRPr sz="1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fr-FR" altLang="fr-FR" sz="500" dirty="0">
                  <a:solidFill>
                    <a:srgbClr val="FF000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fr-FR" altLang="fr-FR" sz="1800" dirty="0"/>
                  <a:t>EXGTE</a:t>
                </a:r>
                <a:br>
                  <a:rPr lang="fr-FR" altLang="fr-FR" sz="1800" dirty="0"/>
                </a:br>
                <a:r>
                  <a:rPr lang="fr-FR" altLang="fr-FR" sz="1800" dirty="0"/>
                  <a:t>(Jean LUTZ SA)</a:t>
                </a:r>
                <a:endParaRPr lang="fr-FR" altLang="fr-FR" sz="1400" dirty="0"/>
              </a:p>
            </p:txBody>
          </p:sp>
        </p:grp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C94140A4-8916-3A76-14A6-0CF144D38502}"/>
                </a:ext>
              </a:extLst>
            </p:cNvPr>
            <p:cNvSpPr txBox="1"/>
            <p:nvPr/>
          </p:nvSpPr>
          <p:spPr>
            <a:xfrm>
              <a:off x="430901" y="5657348"/>
              <a:ext cx="56191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fr-FR" altLang="fr-FR" sz="2400" b="1" dirty="0">
                  <a:solidFill>
                    <a:srgbClr val="C00000"/>
                  </a:solidFill>
                </a:rPr>
                <a:t> </a:t>
              </a:r>
              <a:r>
                <a:rPr lang="fr-FR" altLang="fr-FR" sz="2400" b="1" dirty="0" err="1">
                  <a:solidFill>
                    <a:srgbClr val="C00000"/>
                  </a:solidFill>
                </a:rPr>
                <a:t>Boreholes</a:t>
              </a:r>
              <a:r>
                <a:rPr lang="fr-FR" altLang="fr-FR" sz="2400" b="1" dirty="0">
                  <a:solidFill>
                    <a:srgbClr val="C00000"/>
                  </a:solidFill>
                </a:rPr>
                <a:t> data </a:t>
              </a:r>
              <a:r>
                <a:rPr lang="fr-FR" altLang="fr-FR" sz="2400" b="1" dirty="0" err="1">
                  <a:solidFill>
                    <a:srgbClr val="C00000"/>
                  </a:solidFill>
                </a:rPr>
                <a:t>from</a:t>
              </a:r>
              <a:r>
                <a:rPr lang="fr-FR" altLang="fr-FR" sz="2400" b="1" dirty="0">
                  <a:solidFill>
                    <a:srgbClr val="C00000"/>
                  </a:solidFill>
                </a:rPr>
                <a:t> a </a:t>
              </a:r>
              <a:r>
                <a:rPr lang="fr-FR" altLang="fr-FR" sz="2400" b="1" dirty="0" err="1">
                  <a:solidFill>
                    <a:srgbClr val="C00000"/>
                  </a:solidFill>
                </a:rPr>
                <a:t>drilling</a:t>
              </a:r>
              <a:r>
                <a:rPr lang="fr-FR" altLang="fr-FR" sz="2400" b="1" dirty="0">
                  <a:solidFill>
                    <a:srgbClr val="C00000"/>
                  </a:solidFill>
                </a:rPr>
                <a:t> software:</a:t>
              </a:r>
              <a:br>
                <a:rPr lang="fr-FR" altLang="fr-FR" sz="800" b="1" dirty="0">
                  <a:solidFill>
                    <a:srgbClr val="C00000"/>
                  </a:solidFill>
                </a:rPr>
              </a:br>
              <a:r>
                <a:rPr lang="en-US" altLang="fr-FR" sz="1600" b="1" dirty="0"/>
                <a:t>Results of campaign are directly available for the BIM and GIS</a:t>
              </a:r>
            </a:p>
          </p:txBody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981D9D1E-7AD8-004D-4A04-305BC28A2475}"/>
              </a:ext>
            </a:extLst>
          </p:cNvPr>
          <p:cNvGrpSpPr/>
          <p:nvPr/>
        </p:nvGrpSpPr>
        <p:grpSpPr>
          <a:xfrm>
            <a:off x="4900387" y="2607188"/>
            <a:ext cx="6945024" cy="3633226"/>
            <a:chOff x="4900387" y="2607188"/>
            <a:chExt cx="6945024" cy="3633226"/>
          </a:xfrm>
        </p:grpSpPr>
        <p:grpSp>
          <p:nvGrpSpPr>
            <p:cNvPr id="26" name="Groupe 45">
              <a:extLst>
                <a:ext uri="{FF2B5EF4-FFF2-40B4-BE49-F238E27FC236}">
                  <a16:creationId xmlns:a16="http://schemas.microsoft.com/office/drawing/2014/main" id="{985B6668-BE4E-3FFE-1F2B-1BC1C0C52C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2059" y="3743333"/>
              <a:ext cx="2160120" cy="1197585"/>
              <a:chOff x="3772533" y="3694957"/>
              <a:chExt cx="1515116" cy="1087895"/>
            </a:xfrm>
          </p:grpSpPr>
          <p:grpSp>
            <p:nvGrpSpPr>
              <p:cNvPr id="34" name="Groupe 46">
                <a:extLst>
                  <a:ext uri="{FF2B5EF4-FFF2-40B4-BE49-F238E27FC236}">
                    <a16:creationId xmlns:a16="http://schemas.microsoft.com/office/drawing/2014/main" id="{8B4A1AFA-8A8E-B0AD-DF45-E6324597D3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2533" y="3712845"/>
                <a:ext cx="1490759" cy="1070007"/>
                <a:chOff x="3871593" y="3867150"/>
                <a:chExt cx="1490759" cy="1070007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3527606-72EA-AB82-F2C9-B5FD6760A0A5}"/>
                    </a:ext>
                  </a:extLst>
                </p:cNvPr>
                <p:cNvSpPr/>
                <p:nvPr/>
              </p:nvSpPr>
              <p:spPr>
                <a:xfrm>
                  <a:off x="3871593" y="3870904"/>
                  <a:ext cx="1490759" cy="106625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0E681BC-229F-58A8-887B-8F911953D7FD}"/>
                    </a:ext>
                  </a:extLst>
                </p:cNvPr>
                <p:cNvSpPr/>
                <p:nvPr/>
              </p:nvSpPr>
              <p:spPr>
                <a:xfrm>
                  <a:off x="3871593" y="3867150"/>
                  <a:ext cx="84459" cy="8760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  <p:sp>
              <p:nvSpPr>
                <p:cNvPr id="38" name="Triangle rectangle 37">
                  <a:extLst>
                    <a:ext uri="{FF2B5EF4-FFF2-40B4-BE49-F238E27FC236}">
                      <a16:creationId xmlns:a16="http://schemas.microsoft.com/office/drawing/2014/main" id="{E38645A1-E5A6-4145-2751-BFC39FA328C5}"/>
                    </a:ext>
                  </a:extLst>
                </p:cNvPr>
                <p:cNvSpPr/>
                <p:nvPr/>
              </p:nvSpPr>
              <p:spPr>
                <a:xfrm flipH="1">
                  <a:off x="3879734" y="3870904"/>
                  <a:ext cx="84459" cy="83849"/>
                </a:xfrm>
                <a:prstGeom prst="rt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fr-FR"/>
                </a:p>
              </p:txBody>
            </p:sp>
          </p:grpSp>
          <p:sp>
            <p:nvSpPr>
              <p:cNvPr id="35" name="ZoneTexte 47">
                <a:extLst>
                  <a:ext uri="{FF2B5EF4-FFF2-40B4-BE49-F238E27FC236}">
                    <a16:creationId xmlns:a16="http://schemas.microsoft.com/office/drawing/2014/main" id="{765FFE77-E16F-D7D2-660A-F6991ADF9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2533" y="3694957"/>
                <a:ext cx="1515116" cy="279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Aft>
                    <a:spcPts val="1200"/>
                  </a:spcAft>
                  <a:buFont typeface="Segoe UI" panose="020B0502040204020203" pitchFamily="34" charset="0"/>
                  <a:defRPr sz="2400">
                    <a:solidFill>
                      <a:schemeClr val="accent2"/>
                    </a:solidFill>
                    <a:latin typeface="Segoe UI" panose="020B0502040204020203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Segoe UI" panose="020B0502040204020203" pitchFamily="34" charset="0"/>
                  <a:defRPr sz="2000" b="1"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00A4A6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9pPr>
              </a:lstStyle>
              <a:p>
                <a:pPr algn="ctr">
                  <a:spcAft>
                    <a:spcPct val="0"/>
                  </a:spcAft>
                </a:pPr>
                <a:r>
                  <a:rPr lang="fr-FR" altLang="fr-FR" sz="14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ARPX, </a:t>
                </a:r>
                <a:r>
                  <a:rPr lang="fr-FR" altLang="fr-FR" sz="1400" b="1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Geodatabases</a:t>
                </a:r>
                <a:endParaRPr lang="fr-FR" altLang="fr-FR" sz="12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A316CA68-193C-8611-19D9-D8CA0868DE20}"/>
                </a:ext>
              </a:extLst>
            </p:cNvPr>
            <p:cNvGrpSpPr/>
            <p:nvPr/>
          </p:nvGrpSpPr>
          <p:grpSpPr>
            <a:xfrm>
              <a:off x="4900387" y="2607188"/>
              <a:ext cx="4831732" cy="2284385"/>
              <a:chOff x="4900387" y="2607188"/>
              <a:chExt cx="4831732" cy="2284385"/>
            </a:xfrm>
          </p:grpSpPr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B2ECAF4C-59DD-C694-0FDE-3555693077FA}"/>
                  </a:ext>
                </a:extLst>
              </p:cNvPr>
              <p:cNvCxnSpPr>
                <a:cxnSpLocks/>
                <a:endCxn id="29" idx="1"/>
              </p:cNvCxnSpPr>
              <p:nvPr/>
            </p:nvCxnSpPr>
            <p:spPr>
              <a:xfrm>
                <a:off x="4900387" y="2607188"/>
                <a:ext cx="890456" cy="717482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101">
                <a:extLst>
                  <a:ext uri="{FF2B5EF4-FFF2-40B4-BE49-F238E27FC236}">
                    <a16:creationId xmlns:a16="http://schemas.microsoft.com/office/drawing/2014/main" id="{9D51A711-D19F-9482-9A7F-DEBDFE3F31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3282" y="2908429"/>
                <a:ext cx="2363787" cy="83185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Aft>
                    <a:spcPts val="1200"/>
                  </a:spcAft>
                  <a:buFont typeface="Segoe UI" panose="020B0502040204020203" pitchFamily="34" charset="0"/>
                  <a:defRPr sz="2400">
                    <a:solidFill>
                      <a:schemeClr val="accent2"/>
                    </a:solidFill>
                    <a:latin typeface="Segoe UI" panose="020B0502040204020203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Segoe UI" panose="020B0502040204020203" pitchFamily="34" charset="0"/>
                  <a:defRPr sz="2000" b="1"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00A4A6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fr-FR" alt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          </a:t>
                </a:r>
                <a:br>
                  <a:rPr lang="fr-FR" alt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fr-FR" alt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         </a:t>
                </a:r>
                <a:r>
                  <a:rPr lang="fr-FR" altLang="fr-FR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ARCGIS </a:t>
                </a:r>
                <a:br>
                  <a:rPr lang="fr-FR" altLang="fr-FR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fr-FR" altLang="fr-FR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              PRO</a:t>
                </a:r>
              </a:p>
            </p:txBody>
          </p:sp>
          <p:sp>
            <p:nvSpPr>
              <p:cNvPr id="29" name="ZoneTexte 102">
                <a:extLst>
                  <a:ext uri="{FF2B5EF4-FFF2-40B4-BE49-F238E27FC236}">
                    <a16:creationId xmlns:a16="http://schemas.microsoft.com/office/drawing/2014/main" id="{0123F0E5-06BB-F1D3-41DA-0F8DC9C46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0843" y="3032282"/>
                <a:ext cx="1174750" cy="584775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Aft>
                    <a:spcPts val="1200"/>
                  </a:spcAft>
                  <a:buFont typeface="Segoe UI" panose="020B0502040204020203" pitchFamily="34" charset="0"/>
                  <a:defRPr sz="2400">
                    <a:solidFill>
                      <a:schemeClr val="accent2"/>
                    </a:solidFill>
                    <a:latin typeface="Segoe UI" panose="020B0502040204020203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Segoe UI" panose="020B0502040204020203" pitchFamily="34" charset="0"/>
                  <a:defRPr sz="2000" b="1"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00A4A6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9pPr>
              </a:lstStyle>
              <a:p>
                <a:pPr algn="ctr" eaLnBrk="1" hangingPunct="1">
                  <a:spcAft>
                    <a:spcPct val="0"/>
                  </a:spcAft>
                  <a:buFontTx/>
                  <a:buNone/>
                </a:pPr>
                <a:r>
                  <a:rPr lang="fr-FR" altLang="fr-FR" sz="16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RESQML</a:t>
                </a:r>
                <a:br>
                  <a:rPr lang="fr-FR" altLang="fr-FR" sz="16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</a:br>
                <a:r>
                  <a:rPr lang="fr-FR" altLang="fr-FR" sz="16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GIS</a:t>
                </a:r>
              </a:p>
            </p:txBody>
          </p: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98875D39-6C0D-2F8D-74D2-9280B6299DF1}"/>
                  </a:ext>
                </a:extLst>
              </p:cNvPr>
              <p:cNvCxnSpPr>
                <a:endCxn id="36" idx="1"/>
              </p:cNvCxnSpPr>
              <p:nvPr/>
            </p:nvCxnSpPr>
            <p:spPr>
              <a:xfrm>
                <a:off x="7242505" y="3762640"/>
                <a:ext cx="449554" cy="591398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AAEE4E15-B1BF-4A73-F765-827C3442C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63873" y="3998318"/>
                <a:ext cx="1968246" cy="893255"/>
              </a:xfrm>
              <a:prstGeom prst="rect">
                <a:avLst/>
              </a:prstGeom>
            </p:spPr>
          </p:pic>
        </p:grp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8E62559D-5C97-A717-19B8-51C494C822A1}"/>
                </a:ext>
              </a:extLst>
            </p:cNvPr>
            <p:cNvGrpSpPr/>
            <p:nvPr/>
          </p:nvGrpSpPr>
          <p:grpSpPr>
            <a:xfrm>
              <a:off x="9632251" y="3075544"/>
              <a:ext cx="1755242" cy="1889199"/>
              <a:chOff x="9632251" y="3075544"/>
              <a:chExt cx="1755242" cy="1889199"/>
            </a:xfrm>
          </p:grpSpPr>
          <p:sp>
            <p:nvSpPr>
              <p:cNvPr id="27" name="ZoneTexte 101">
                <a:extLst>
                  <a:ext uri="{FF2B5EF4-FFF2-40B4-BE49-F238E27FC236}">
                    <a16:creationId xmlns:a16="http://schemas.microsoft.com/office/drawing/2014/main" id="{A54F3FC1-FFD7-466E-4C0A-77DCC1AC2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32251" y="3075544"/>
                <a:ext cx="1755242" cy="64633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Aft>
                    <a:spcPts val="1200"/>
                  </a:spcAft>
                  <a:buFont typeface="Segoe UI" panose="020B0502040204020203" pitchFamily="34" charset="0"/>
                  <a:defRPr sz="2400">
                    <a:solidFill>
                      <a:schemeClr val="accent2"/>
                    </a:solidFill>
                    <a:latin typeface="Segoe UI" panose="020B0502040204020203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Segoe UI" panose="020B0502040204020203" pitchFamily="34" charset="0"/>
                  <a:defRPr sz="2000" b="1"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00A4A6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fr-FR" altLang="fr-FR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ESRI</a:t>
                </a:r>
                <a:br>
                  <a:rPr lang="fr-FR" altLang="fr-FR" sz="12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fr-FR" altLang="fr-FR" sz="1800" b="1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WebSIG</a:t>
                </a:r>
                <a:endParaRPr lang="fr-FR" altLang="fr-FR" sz="18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32" name="Connecteur droit avec flèche 31">
                <a:extLst>
                  <a:ext uri="{FF2B5EF4-FFF2-40B4-BE49-F238E27FC236}">
                    <a16:creationId xmlns:a16="http://schemas.microsoft.com/office/drawing/2014/main" id="{22020CF8-C679-14FA-930F-830FB9A9F8D0}"/>
                  </a:ext>
                </a:extLst>
              </p:cNvPr>
              <p:cNvCxnSpPr>
                <a:cxnSpLocks/>
                <a:stCxn id="36" idx="3"/>
                <a:endCxn id="27" idx="2"/>
              </p:cNvCxnSpPr>
              <p:nvPr/>
            </p:nvCxnSpPr>
            <p:spPr>
              <a:xfrm flipV="1">
                <a:off x="9817453" y="3721875"/>
                <a:ext cx="692419" cy="632163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ZoneTexte 101">
                <a:extLst>
                  <a:ext uri="{FF2B5EF4-FFF2-40B4-BE49-F238E27FC236}">
                    <a16:creationId xmlns:a16="http://schemas.microsoft.com/office/drawing/2014/main" id="{42565968-E467-FE14-53CF-46B5955E59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6822" y="4595411"/>
                <a:ext cx="1240671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Aft>
                    <a:spcPts val="1200"/>
                  </a:spcAft>
                  <a:buFont typeface="Segoe UI" panose="020B0502040204020203" pitchFamily="34" charset="0"/>
                  <a:defRPr sz="2400">
                    <a:solidFill>
                      <a:schemeClr val="accent2"/>
                    </a:solidFill>
                    <a:latin typeface="Segoe UI" panose="020B0502040204020203" pitchFamily="34" charset="0"/>
                  </a:defRPr>
                </a:lvl1pPr>
                <a:lvl2pPr marL="742950" indent="-285750">
                  <a:spcBef>
                    <a:spcPts val="600"/>
                  </a:spcBef>
                  <a:buFont typeface="Segoe UI" panose="020B0502040204020203" pitchFamily="34" charset="0"/>
                  <a:defRPr sz="2000" b="1"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chemeClr val="accent1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3pPr>
                <a:lvl4pPr marL="1600200" indent="-228600">
                  <a:spcBef>
                    <a:spcPts val="600"/>
                  </a:spcBef>
                  <a:buClr>
                    <a:srgbClr val="00A4A6"/>
                  </a:buClr>
                  <a:buSzPct val="90000"/>
                  <a:buFont typeface="Segoe UI" panose="020B0502040204020203" pitchFamily="34" charset="0"/>
                  <a:buChar char="▬"/>
                  <a:defRPr>
                    <a:solidFill>
                      <a:schemeClr val="accent1"/>
                    </a:solidFill>
                    <a:latin typeface="Segoe UI" panose="020B0502040204020203" pitchFamily="34" charset="0"/>
                  </a:defRPr>
                </a:lvl4pPr>
                <a:lvl5pPr marL="2057400" indent="-228600">
                  <a:spcBef>
                    <a:spcPts val="600"/>
                  </a:spcBef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00A4A6"/>
                  </a:buClr>
                  <a:buSzPct val="110000"/>
                  <a:buFont typeface="Webdings" panose="05030102010509060703" pitchFamily="18" charset="2"/>
                  <a:buChar char=""/>
                  <a:defRPr sz="1600">
                    <a:solidFill>
                      <a:srgbClr val="00A4A6"/>
                    </a:solidFill>
                    <a:latin typeface="Segoe UI" panose="020B0502040204020203" pitchFamily="34" charset="0"/>
                  </a:defRPr>
                </a:lvl9pPr>
              </a:lstStyle>
              <a:p>
                <a:pPr algn="ctr" eaLnBrk="1" hangingPunct="1">
                  <a:buFontTx/>
                  <a:buNone/>
                </a:pPr>
                <a:r>
                  <a:rPr lang="fr-FR" altLang="fr-FR" sz="1800" b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QGIS</a:t>
                </a:r>
              </a:p>
            </p:txBody>
          </p:sp>
          <p:cxnSp>
            <p:nvCxnSpPr>
              <p:cNvPr id="105" name="Connecteur droit avec flèche 104">
                <a:extLst>
                  <a:ext uri="{FF2B5EF4-FFF2-40B4-BE49-F238E27FC236}">
                    <a16:creationId xmlns:a16="http://schemas.microsoft.com/office/drawing/2014/main" id="{B2EBAEDA-2F81-8BA9-98C2-847FA72E8A04}"/>
                  </a:ext>
                </a:extLst>
              </p:cNvPr>
              <p:cNvCxnSpPr>
                <a:cxnSpLocks/>
                <a:endCxn id="104" idx="1"/>
              </p:cNvCxnSpPr>
              <p:nvPr/>
            </p:nvCxnSpPr>
            <p:spPr>
              <a:xfrm>
                <a:off x="9817453" y="4780077"/>
                <a:ext cx="329369" cy="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5C922F24-14FC-1A36-1139-28562F29FFEC}"/>
                </a:ext>
              </a:extLst>
            </p:cNvPr>
            <p:cNvSpPr txBox="1"/>
            <p:nvPr/>
          </p:nvSpPr>
          <p:spPr>
            <a:xfrm>
              <a:off x="6096000" y="5286307"/>
              <a:ext cx="574941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fr-FR" altLang="fr-FR" sz="2400" b="1" dirty="0">
                  <a:solidFill>
                    <a:srgbClr val="C00000"/>
                  </a:solidFill>
                </a:rPr>
                <a:t> </a:t>
              </a:r>
              <a:r>
                <a:rPr lang="fr-FR" altLang="fr-FR" sz="2400" b="1" dirty="0" err="1">
                  <a:solidFill>
                    <a:srgbClr val="C00000"/>
                  </a:solidFill>
                </a:rPr>
                <a:t>Development</a:t>
              </a:r>
              <a:r>
                <a:rPr lang="fr-FR" altLang="fr-FR" sz="2400" b="1" dirty="0">
                  <a:solidFill>
                    <a:srgbClr val="C00000"/>
                  </a:solidFill>
                </a:rPr>
                <a:t> of an </a:t>
              </a:r>
              <a:r>
                <a:rPr lang="fr-FR" altLang="fr-FR" sz="2400" b="1" dirty="0" err="1">
                  <a:solidFill>
                    <a:srgbClr val="C00000"/>
                  </a:solidFill>
                </a:rPr>
                <a:t>add-in</a:t>
              </a:r>
              <a:r>
                <a:rPr lang="fr-FR" altLang="fr-FR" sz="2400" b="1" dirty="0">
                  <a:solidFill>
                    <a:srgbClr val="C00000"/>
                  </a:solidFill>
                </a:rPr>
                <a:t> for ArcGIS Pro</a:t>
              </a:r>
              <a:br>
                <a:rPr lang="fr-FR" altLang="fr-FR" sz="800" b="1" dirty="0">
                  <a:solidFill>
                    <a:srgbClr val="C00000"/>
                  </a:solidFill>
                </a:rPr>
              </a:br>
              <a:r>
                <a:rPr lang="en-US" altLang="fr-FR" sz="1600" b="1" dirty="0"/>
                <a:t>The 3D models and boreholes data of the RESQML files already available for Civil-3D can be imported under ArcGIS-Pro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4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ED9FDFA-05FE-46AD-B4A7-3D96244F0EF3}"/>
              </a:ext>
            </a:extLst>
          </p:cNvPr>
          <p:cNvCxnSpPr>
            <a:cxnSpLocks/>
          </p:cNvCxnSpPr>
          <p:nvPr/>
        </p:nvCxnSpPr>
        <p:spPr>
          <a:xfrm flipH="1">
            <a:off x="0" y="632912"/>
            <a:ext cx="9382125" cy="0"/>
          </a:xfrm>
          <a:prstGeom prst="line">
            <a:avLst/>
          </a:prstGeom>
          <a:ln w="127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EB7122A-8D5E-4B46-B675-8FA052A3D22B}"/>
              </a:ext>
            </a:extLst>
          </p:cNvPr>
          <p:cNvSpPr txBox="1"/>
          <p:nvPr/>
        </p:nvSpPr>
        <p:spPr>
          <a:xfrm>
            <a:off x="159489" y="74428"/>
            <a:ext cx="877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Import of boreholes under ArcGIS Pro with RESQML-GIS</a:t>
            </a:r>
            <a:endParaRPr lang="fr-FR" sz="28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D84D9E-03E6-41F1-AB49-878121E2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792D-4FA9-4A22-B70E-A545F8303082}" type="slidenum">
              <a:rPr lang="fr-FR" smtClean="0"/>
              <a:t>9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63496E4-EADB-BF23-65A0-2782D3EA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5" y="2663"/>
            <a:ext cx="2809875" cy="666750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E4CCFEC8-42C2-AE62-D1C9-AF910E87C4DD}"/>
              </a:ext>
            </a:extLst>
          </p:cNvPr>
          <p:cNvSpPr txBox="1">
            <a:spLocks/>
          </p:cNvSpPr>
          <p:nvPr/>
        </p:nvSpPr>
        <p:spPr bwMode="auto">
          <a:xfrm>
            <a:off x="654024" y="5978402"/>
            <a:ext cx="10218383" cy="37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685800">
              <a:spcAft>
                <a:spcPts val="1200"/>
              </a:spcAft>
              <a:buFont typeface="Segoe UI" panose="020B0502040204020203" pitchFamily="34" charset="0"/>
              <a:defRPr sz="2400">
                <a:solidFill>
                  <a:schemeClr val="accent2"/>
                </a:solidFill>
                <a:latin typeface="Segoe UI" panose="020B0502040204020203" pitchFamily="34" charset="0"/>
              </a:defRPr>
            </a:lvl1pPr>
            <a:lvl2pPr marL="719138" indent="-285750" defTabSz="685800">
              <a:spcBef>
                <a:spcPts val="600"/>
              </a:spcBef>
              <a:buFont typeface="Segoe UI" panose="020B0502040204020203" pitchFamily="34" charset="0"/>
              <a:defRPr sz="2000" b="1">
                <a:solidFill>
                  <a:schemeClr val="accent1"/>
                </a:solidFill>
                <a:latin typeface="Segoe UI" panose="020B0502040204020203" pitchFamily="34" charset="0"/>
              </a:defRPr>
            </a:lvl2pPr>
            <a:lvl3pPr marL="323850" indent="-323850" defTabSz="685800">
              <a:spcBef>
                <a:spcPts val="600"/>
              </a:spcBef>
              <a:buClr>
                <a:schemeClr val="accent1"/>
              </a:buClr>
              <a:buSzPct val="90000"/>
              <a:buFont typeface="Segoe UI" panose="020B0502040204020203" pitchFamily="34" charset="0"/>
              <a:buChar char="▬"/>
              <a:defRPr>
                <a:solidFill>
                  <a:schemeClr val="accent1"/>
                </a:solidFill>
                <a:latin typeface="Segoe UI" panose="020B0502040204020203" pitchFamily="34" charset="0"/>
              </a:defRPr>
            </a:lvl3pPr>
            <a:lvl4pPr marL="669925" indent="-323850" defTabSz="685800">
              <a:spcBef>
                <a:spcPts val="600"/>
              </a:spcBef>
              <a:buClr>
                <a:srgbClr val="00A4A6"/>
              </a:buClr>
              <a:buSzPct val="90000"/>
              <a:buFont typeface="Segoe UI" panose="020B0502040204020203" pitchFamily="34" charset="0"/>
              <a:buChar char="▬"/>
              <a:defRPr>
                <a:solidFill>
                  <a:schemeClr val="accent1"/>
                </a:solidFill>
                <a:latin typeface="Segoe UI" panose="020B0502040204020203" pitchFamily="34" charset="0"/>
              </a:defRPr>
            </a:lvl4pPr>
            <a:lvl5pPr marL="1419225" indent="-285750" defTabSz="685800">
              <a:spcBef>
                <a:spcPts val="600"/>
              </a:spcBef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5pPr>
            <a:lvl6pPr marL="18764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6pPr>
            <a:lvl7pPr marL="23336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7pPr>
            <a:lvl8pPr marL="27908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8pPr>
            <a:lvl9pPr marL="3248025" indent="-285750" defTabSz="6858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A4A6"/>
              </a:buClr>
              <a:buSzPct val="110000"/>
              <a:buFont typeface="Webdings" panose="05030102010509060703" pitchFamily="18" charset="2"/>
              <a:buChar char=""/>
              <a:defRPr sz="1600">
                <a:solidFill>
                  <a:srgbClr val="00A4A6"/>
                </a:solidFill>
                <a:latin typeface="Segoe UI" panose="020B0502040204020203" pitchFamily="34" charset="0"/>
              </a:defRPr>
            </a:lvl9pPr>
          </a:lstStyle>
          <a:p>
            <a:pPr marL="0" indent="0" algn="just">
              <a:spcAft>
                <a:spcPts val="600"/>
              </a:spcAft>
            </a:pPr>
            <a:r>
              <a:rPr lang="en-GB" altLang="fr-FR" sz="1600" dirty="0">
                <a:solidFill>
                  <a:schemeClr val="tx1"/>
                </a:solidFill>
              </a:rPr>
              <a:t>Vertical and inclined boreholes of the </a:t>
            </a:r>
            <a:r>
              <a:rPr lang="en-GB" altLang="fr-FR" sz="1600" dirty="0" err="1">
                <a:solidFill>
                  <a:schemeClr val="tx1"/>
                </a:solidFill>
              </a:rPr>
              <a:t>Hinkley</a:t>
            </a:r>
            <a:r>
              <a:rPr lang="en-GB" altLang="fr-FR" sz="1600" dirty="0">
                <a:solidFill>
                  <a:schemeClr val="tx1"/>
                </a:solidFill>
              </a:rPr>
              <a:t> Point EPR project (UK). The DTM comes from a </a:t>
            </a:r>
            <a:r>
              <a:rPr lang="en-GB" altLang="fr-FR" sz="1600" dirty="0" err="1">
                <a:solidFill>
                  <a:schemeClr val="tx1"/>
                </a:solidFill>
              </a:rPr>
              <a:t>LandXML</a:t>
            </a:r>
            <a:r>
              <a:rPr lang="en-GB" altLang="fr-FR" sz="1600" dirty="0">
                <a:solidFill>
                  <a:schemeClr val="tx1"/>
                </a:solidFill>
              </a:rPr>
              <a:t> import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FB742B-36CA-69B1-70B7-E28E781F0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24" y="877822"/>
            <a:ext cx="10934321" cy="49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4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117C5F2BDD784487ECD025F5840414" ma:contentTypeVersion="12" ma:contentTypeDescription="Opret et nyt dokument." ma:contentTypeScope="" ma:versionID="ad2deefaf873d61ee50cf32625c6d155">
  <xsd:schema xmlns:xsd="http://www.w3.org/2001/XMLSchema" xmlns:xs="http://www.w3.org/2001/XMLSchema" xmlns:p="http://schemas.microsoft.com/office/2006/metadata/properties" xmlns:ns2="aa929bc9-d012-443b-94f8-8d31b243cdde" xmlns:ns3="90efb568-9251-4dc3-91e8-085d3e248b6c" targetNamespace="http://schemas.microsoft.com/office/2006/metadata/properties" ma:root="true" ma:fieldsID="723868a5fbd0be6ae43a271ebab05b51" ns2:_="" ns3:_="">
    <xsd:import namespace="aa929bc9-d012-443b-94f8-8d31b243cdde"/>
    <xsd:import namespace="90efb568-9251-4dc3-91e8-085d3e248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29bc9-d012-443b-94f8-8d31b243c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illedmærker" ma:readOnly="false" ma:fieldId="{5cf76f15-5ced-4ddc-b409-7134ff3c332f}" ma:taxonomyMulti="true" ma:sspId="c0918930-cee2-45a7-8e0e-65b10018e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fb568-9251-4dc3-91e8-085d3e248b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6f1c7c-b981-47ce-abf1-0aa6ac9bef46}" ma:internalName="TaxCatchAll" ma:showField="CatchAllData" ma:web="90efb568-9251-4dc3-91e8-085d3e248b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4EB4B-71F3-47E1-9D11-0CC985D5CF87}"/>
</file>

<file path=customXml/itemProps2.xml><?xml version="1.0" encoding="utf-8"?>
<ds:datastoreItem xmlns:ds="http://schemas.openxmlformats.org/officeDocument/2006/customXml" ds:itemID="{D38A753F-B465-416F-B8A4-57F93F82DD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Microsoft Office PowerPoint</Application>
  <PresentationFormat>Grand écran</PresentationFormat>
  <Paragraphs>137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Segoe UI</vt:lpstr>
      <vt:lpstr>Webdings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INSA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Briancon</dc:creator>
  <cp:lastModifiedBy>LEONARD Jean-Marie</cp:lastModifiedBy>
  <cp:revision>421</cp:revision>
  <cp:lastPrinted>2022-06-21T13:57:18Z</cp:lastPrinted>
  <dcterms:created xsi:type="dcterms:W3CDTF">2018-09-04T15:08:28Z</dcterms:created>
  <dcterms:modified xsi:type="dcterms:W3CDTF">2023-05-24T21:18:51Z</dcterms:modified>
</cp:coreProperties>
</file>